
<file path=[Content_Types].xml><?xml version="1.0" encoding="utf-8"?>
<Types xmlns="http://schemas.openxmlformats.org/package/2006/content-types">
  <Default Extension="gif" ContentType="image/gif"/>
  <Default Extension="jpg" ContentType="image/jpeg"/>
  <Default Extension="m4a" ContentType="audio/mp4"/>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0" r:id="rId1"/>
  </p:sldMasterIdLst>
  <p:notesMasterIdLst>
    <p:notesMasterId r:id="rId1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3" r:id="rId18"/>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0299" autoAdjust="0"/>
  </p:normalViewPr>
  <p:slideViewPr>
    <p:cSldViewPr snapToGrid="0">
      <p:cViewPr varScale="1">
        <p:scale>
          <a:sx n="63" d="100"/>
          <a:sy n="63" d="100"/>
        </p:scale>
        <p:origin x="1584"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1pPr>
            <a:lvl2pPr marR="0" lvl="1"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2pPr>
            <a:lvl3pPr marR="0" lvl="2"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3pPr>
            <a:lvl4pPr marR="0" lvl="3"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4pPr>
            <a:lvl5pPr marR="0" lvl="4"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5pPr>
            <a:lvl6pPr marR="0" lvl="5"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6pPr>
            <a:lvl7pPr marR="0" lvl="6"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7pPr>
            <a:lvl8pPr marR="0" lvl="7"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8pPr>
            <a:lvl9pPr marR="0" lvl="8"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lstStyle>
            <a:lvl1pPr marR="0" lvl="0" algn="r"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1pPr>
            <a:lvl2pPr marR="0" lvl="1"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2pPr>
            <a:lvl3pPr marR="0" lvl="2"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3pPr>
            <a:lvl4pPr marR="0" lvl="3"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4pPr>
            <a:lvl5pPr marR="0" lvl="4"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5pPr>
            <a:lvl6pPr marR="0" lvl="5"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6pPr>
            <a:lvl7pPr marR="0" lvl="6"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7pPr>
            <a:lvl8pPr marR="0" lvl="7"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8pPr>
            <a:lvl9pPr marR="0" lvl="8"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lstStyle>
            <a:lvl1pPr marL="457200" marR="0" lvl="0"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1pPr>
            <a:lvl2pPr marL="914400" marR="0" lvl="1"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2pPr>
            <a:lvl3pPr marL="1371600" marR="0" lvl="2"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3pPr>
            <a:lvl4pPr marL="1828800" marR="0" lvl="3"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4pPr>
            <a:lvl5pPr marL="2286000" marR="0" lvl="4"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5pPr>
            <a:lvl6pPr marL="2743200" marR="0" lvl="5"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6pPr>
            <a:lvl7pPr marL="3200400" marR="0" lvl="6"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7pPr>
            <a:lvl8pPr marL="3657600" marR="0" lvl="7"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8pPr>
            <a:lvl9pPr marL="4114800" marR="0" lvl="8"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lstStyle>
            <a:lvl1pPr marR="0" lvl="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1pPr>
            <a:lvl2pPr marR="0" lvl="1"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2pPr>
            <a:lvl3pPr marR="0" lvl="2"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3pPr>
            <a:lvl4pPr marR="0" lvl="3"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4pPr>
            <a:lvl5pPr marR="0" lvl="4"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5pPr>
            <a:lvl6pPr marR="0" lvl="5"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6pPr>
            <a:lvl7pPr marR="0" lvl="6"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7pPr>
            <a:lvl8pPr marR="0" lvl="7"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8pPr>
            <a:lvl9pPr marR="0" lvl="8"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Malgun Gothic"/>
                <a:ea typeface="Malgun Gothic"/>
                <a:cs typeface="Malgun Gothic"/>
                <a:sym typeface="Malgun Gothic"/>
              </a:rPr>
              <a:t>‹#›</a:t>
            </a:fld>
            <a:endParaRPr sz="1200" b="0" i="0" u="none" strike="noStrike" cap="none">
              <a:solidFill>
                <a:schemeClr val="dk1"/>
              </a:solidFill>
              <a:latin typeface="Malgun Gothic"/>
              <a:ea typeface="Malgun Gothic"/>
              <a:cs typeface="Malgun Gothic"/>
              <a:sym typeface="Malgun Gothic"/>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
        <p:cNvGrpSpPr/>
        <p:nvPr/>
      </p:nvGrpSpPr>
      <p:grpSpPr>
        <a:xfrm>
          <a:off x="0" y="0"/>
          <a:ext cx="0" cy="0"/>
          <a:chOff x="0" y="0"/>
          <a:chExt cx="0" cy="0"/>
        </a:xfrm>
      </p:grpSpPr>
      <p:sp>
        <p:nvSpPr>
          <p:cNvPr id="15" name="Google Shape;15;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sz="2400" dirty="0" err="1"/>
              <a:t>안녕하세요</a:t>
            </a:r>
            <a:r>
              <a:rPr lang="en-US" sz="2400" dirty="0"/>
              <a:t> “</a:t>
            </a:r>
            <a:r>
              <a:rPr lang="en-US" sz="2400" dirty="0" err="1"/>
              <a:t>손으로</a:t>
            </a:r>
            <a:r>
              <a:rPr lang="en-US" sz="2400" dirty="0"/>
              <a:t> </a:t>
            </a:r>
            <a:r>
              <a:rPr lang="en-US" sz="2400" dirty="0" err="1"/>
              <a:t>보는</a:t>
            </a:r>
            <a:r>
              <a:rPr lang="en-US" sz="2400" dirty="0"/>
              <a:t> </a:t>
            </a:r>
            <a:r>
              <a:rPr lang="en-US" sz="2400" dirty="0" err="1"/>
              <a:t>세상</a:t>
            </a:r>
            <a:r>
              <a:rPr lang="en-US" sz="2400" dirty="0"/>
              <a:t>, </a:t>
            </a:r>
            <a:r>
              <a:rPr lang="en-US" sz="2400" dirty="0" err="1"/>
              <a:t>점자</a:t>
            </a:r>
            <a:r>
              <a:rPr lang="en-US" sz="2400" dirty="0"/>
              <a:t>" </a:t>
            </a:r>
            <a:r>
              <a:rPr lang="en-US" sz="2400" dirty="0" err="1"/>
              <a:t>프로젝트를</a:t>
            </a:r>
            <a:r>
              <a:rPr lang="en-US" sz="2400" dirty="0"/>
              <a:t> </a:t>
            </a:r>
            <a:r>
              <a:rPr lang="en-US" sz="2400" dirty="0" err="1"/>
              <a:t>진행하고</a:t>
            </a:r>
            <a:r>
              <a:rPr lang="en-US" sz="2400" dirty="0"/>
              <a:t> </a:t>
            </a:r>
            <a:r>
              <a:rPr lang="en-US" sz="2400" dirty="0" err="1"/>
              <a:t>있는</a:t>
            </a:r>
            <a:r>
              <a:rPr lang="en-US" sz="2400" dirty="0"/>
              <a:t> </a:t>
            </a:r>
            <a:r>
              <a:rPr lang="en-US" sz="2400" dirty="0" err="1"/>
              <a:t>캡스톤디자인</a:t>
            </a:r>
            <a:r>
              <a:rPr lang="en-US" sz="2400" dirty="0"/>
              <a:t> 13조 </a:t>
            </a:r>
            <a:r>
              <a:rPr lang="en-US" sz="2400" dirty="0" err="1"/>
              <a:t>엄지손가락</a:t>
            </a:r>
            <a:r>
              <a:rPr lang="en-US" sz="2400" dirty="0"/>
              <a:t> </a:t>
            </a:r>
            <a:r>
              <a:rPr lang="en-US" sz="2400" dirty="0" err="1"/>
              <a:t>입니다</a:t>
            </a:r>
            <a:r>
              <a:rPr lang="en-US" sz="2400" dirty="0"/>
              <a:t>.</a:t>
            </a:r>
            <a:endParaRPr sz="2400" dirty="0"/>
          </a:p>
        </p:txBody>
      </p:sp>
      <p:sp>
        <p:nvSpPr>
          <p:cNvPr id="16" name="Google Shape;1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5222a33806_4_2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4" name="Google Shape;114;g5222a33806_4_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527aee1087_0_1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527aee1087_0_15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점자에서 한 음절을 표현하려면 최대 몇개의 블록이 필요 할까요.</a:t>
            </a:r>
            <a:endParaRPr/>
          </a:p>
          <a:p>
            <a:pPr marL="0" lvl="0" indent="0" algn="l" rtl="0">
              <a:spcBef>
                <a:spcPts val="0"/>
              </a:spcBef>
              <a:spcAft>
                <a:spcPts val="0"/>
              </a:spcAft>
              <a:buNone/>
            </a:pPr>
            <a:r>
              <a:rPr lang="en-US"/>
              <a:t>초성자음 2블록, 모음 2블록, 종성자음 2블록 총 6개의 점자블록이 필요합니다. </a:t>
            </a:r>
            <a:endParaRPr/>
          </a:p>
          <a:p>
            <a:pPr marL="0" lvl="0" indent="0" algn="l" rtl="0">
              <a:spcBef>
                <a:spcPts val="0"/>
              </a:spcBef>
              <a:spcAft>
                <a:spcPts val="0"/>
              </a:spcAft>
              <a:buNone/>
            </a:pPr>
            <a:endParaRPr/>
          </a:p>
        </p:txBody>
      </p:sp>
      <p:sp>
        <p:nvSpPr>
          <p:cNvPr id="122" name="Google Shape;122;g527aee1087_0_15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5222a33806_2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5222a33806_2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sz="1400"/>
              <a:t>이에 따른 하드웨어에 대한 세부 구상도 입니다. </a:t>
            </a:r>
            <a:endParaRPr sz="1400"/>
          </a:p>
          <a:p>
            <a:pPr marL="0" lvl="0" indent="0" algn="l" rtl="0">
              <a:spcBef>
                <a:spcPts val="0"/>
              </a:spcBef>
              <a:spcAft>
                <a:spcPts val="0"/>
              </a:spcAft>
              <a:buNone/>
            </a:pPr>
            <a:r>
              <a:rPr lang="en-US" sz="1400"/>
              <a:t>하드웨어는 오른쪽 [그림2]와 같이 12개의 블록으로 이루어 질 예정입니다. 위의 6블록은 점자를 표현해주는 출력부, 아래의 6블록은 점자를 입력하는 입력부 입니다. </a:t>
            </a:r>
            <a:endParaRPr sz="1400"/>
          </a:p>
          <a:p>
            <a:pPr marL="0" lvl="0" indent="0" algn="l" rtl="0">
              <a:spcBef>
                <a:spcPts val="0"/>
              </a:spcBef>
              <a:spcAft>
                <a:spcPts val="0"/>
              </a:spcAft>
              <a:buNone/>
            </a:pPr>
            <a:endParaRPr sz="1400"/>
          </a:p>
          <a:p>
            <a:pPr marL="0" lvl="0" indent="0" algn="l" rtl="0">
              <a:spcBef>
                <a:spcPts val="0"/>
              </a:spcBef>
              <a:spcAft>
                <a:spcPts val="0"/>
              </a:spcAft>
              <a:buNone/>
            </a:pPr>
            <a:r>
              <a:rPr lang="en-US" sz="1400"/>
              <a:t>첫번째 기능으로 입력부의 스위치를 학습하고자 하는 단어에 맞게 누르면 스마트폰 어플리케이션에서 정답의 여부를 화면과 스피커로 출력해줍니다.</a:t>
            </a:r>
            <a:endParaRPr sz="1400"/>
          </a:p>
        </p:txBody>
      </p:sp>
      <p:sp>
        <p:nvSpPr>
          <p:cNvPr id="131" name="Google Shape;131;g5222a33806_2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527aee1087_1_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527aee1087_1_5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sz="1400"/>
              <a:t>두번째는 출력기능입니다. </a:t>
            </a:r>
            <a:endParaRPr sz="1400"/>
          </a:p>
          <a:p>
            <a:pPr marL="0" lvl="0" indent="0" algn="l" rtl="0">
              <a:spcBef>
                <a:spcPts val="0"/>
              </a:spcBef>
              <a:spcAft>
                <a:spcPts val="0"/>
              </a:spcAft>
              <a:buNone/>
            </a:pPr>
            <a:r>
              <a:rPr lang="en-US" sz="1400"/>
              <a:t>먼저 스마트폰으로 학습하고자하는 글자를 입력합니다. </a:t>
            </a:r>
            <a:endParaRPr sz="1400"/>
          </a:p>
          <a:p>
            <a:pPr marL="0" lvl="0" indent="0" algn="l" rtl="0">
              <a:spcBef>
                <a:spcPts val="0"/>
              </a:spcBef>
              <a:spcAft>
                <a:spcPts val="0"/>
              </a:spcAft>
              <a:buNone/>
            </a:pPr>
            <a:r>
              <a:rPr lang="en-US" sz="1400"/>
              <a:t>그러면 하드웨어에서 [그림3]과 같이 점자가 출력됩니다. </a:t>
            </a:r>
            <a:endParaRPr sz="1400"/>
          </a:p>
          <a:p>
            <a:pPr marL="0" lvl="0" indent="0" algn="l" rtl="0">
              <a:spcBef>
                <a:spcPts val="0"/>
              </a:spcBef>
              <a:spcAft>
                <a:spcPts val="0"/>
              </a:spcAft>
              <a:buNone/>
            </a:pPr>
            <a:r>
              <a:rPr lang="en-US" sz="1400"/>
              <a:t>이를 통해 사용자는 점자 모양을 직접 만져보며 학습을 효과적으로 할 수 있습니다.</a:t>
            </a:r>
            <a:endParaRPr sz="1400"/>
          </a:p>
        </p:txBody>
      </p:sp>
      <p:sp>
        <p:nvSpPr>
          <p:cNvPr id="142" name="Google Shape;142;g527aee1087_1_5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527aee1087_1_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527aee1087_1_6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마지막으로, 저희는 하드웨어를 제어하는 스마트폰 어플리케이션 개발 하고자 합니다.</a:t>
            </a:r>
            <a:endParaRPr/>
          </a:p>
          <a:p>
            <a:pPr marL="0" lvl="0" indent="0" algn="l" rtl="0">
              <a:spcBef>
                <a:spcPts val="0"/>
              </a:spcBef>
              <a:spcAft>
                <a:spcPts val="0"/>
              </a:spcAft>
              <a:buNone/>
            </a:pPr>
            <a:r>
              <a:rPr lang="en-US"/>
              <a:t>앱의 기능으로는 점자 배우기, 점자 변환기, 퀴즈 풀어보기가 있습니다. </a:t>
            </a:r>
            <a:endParaRPr/>
          </a:p>
          <a:p>
            <a:pPr marL="0" lvl="0" indent="0" algn="l" rtl="0">
              <a:spcBef>
                <a:spcPts val="0"/>
              </a:spcBef>
              <a:spcAft>
                <a:spcPts val="0"/>
              </a:spcAft>
              <a:buNone/>
            </a:pPr>
            <a:r>
              <a:rPr lang="en-US"/>
              <a:t>앞서 설명드렸던것 처럼 이 모든기능을 음성인식을 통해서 제어할 수 있도록 개발할 것입니다.</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151" name="Google Shape;151;g527aee1087_1_6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527aee1087_0_3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9" name="Google Shape;159;g527aee1087_0_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527aee1087_0_3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저희의 프로젝트로 인한 기대효과는 점자 문맹률이 감소하고 점자 교육인력 양성에 도움이 되며, 그로인해 시각장애인들의 다양한 문화 생활이 확대 되는 것입니다.</a:t>
            </a:r>
            <a:endParaRPr/>
          </a:p>
        </p:txBody>
      </p:sp>
      <p:sp>
        <p:nvSpPr>
          <p:cNvPr id="166" name="Google Shape;166;g527aee1087_0_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감사합니다. </a:t>
            </a:r>
            <a:endParaRPr/>
          </a:p>
        </p:txBody>
      </p:sp>
      <p:sp>
        <p:nvSpPr>
          <p:cNvPr id="183" name="Google Shape;183;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
        <p:cNvGrpSpPr/>
        <p:nvPr/>
      </p:nvGrpSpPr>
      <p:grpSpPr>
        <a:xfrm>
          <a:off x="0" y="0"/>
          <a:ext cx="0" cy="0"/>
          <a:chOff x="0" y="0"/>
          <a:chExt cx="0" cy="0"/>
        </a:xfrm>
      </p:grpSpPr>
      <p:sp>
        <p:nvSpPr>
          <p:cNvPr id="25" name="Google Shape;25;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sz="2400" dirty="0" err="1"/>
              <a:t>개요</a:t>
            </a:r>
            <a:r>
              <a:rPr lang="en-US" sz="2400" dirty="0"/>
              <a:t>, </a:t>
            </a:r>
            <a:r>
              <a:rPr lang="en-US" sz="2400" dirty="0" err="1"/>
              <a:t>목표</a:t>
            </a:r>
            <a:r>
              <a:rPr lang="en-US" sz="2400" dirty="0"/>
              <a:t>, </a:t>
            </a:r>
            <a:r>
              <a:rPr lang="en-US" sz="2400" dirty="0" err="1"/>
              <a:t>기능</a:t>
            </a:r>
            <a:r>
              <a:rPr lang="en-US" sz="2400" dirty="0"/>
              <a:t> </a:t>
            </a:r>
            <a:r>
              <a:rPr lang="en-US" sz="2400" dirty="0" err="1"/>
              <a:t>구현</a:t>
            </a:r>
            <a:r>
              <a:rPr lang="en-US" sz="2400" dirty="0"/>
              <a:t> 및 </a:t>
            </a:r>
            <a:r>
              <a:rPr lang="en-US" sz="2400" dirty="0" err="1"/>
              <a:t>기대</a:t>
            </a:r>
            <a:r>
              <a:rPr lang="en-US" sz="2400" dirty="0"/>
              <a:t> </a:t>
            </a:r>
            <a:r>
              <a:rPr lang="en-US" sz="2400" dirty="0" err="1"/>
              <a:t>효과</a:t>
            </a:r>
            <a:r>
              <a:rPr lang="en-US" sz="2400" dirty="0"/>
              <a:t> </a:t>
            </a:r>
            <a:r>
              <a:rPr lang="en-US" sz="2400" dirty="0" err="1"/>
              <a:t>순으로</a:t>
            </a:r>
            <a:r>
              <a:rPr lang="en-US" sz="2400" dirty="0"/>
              <a:t> </a:t>
            </a:r>
            <a:r>
              <a:rPr lang="ko-KR" altLang="en-US" sz="2400" dirty="0"/>
              <a:t>발표하겠습니다</a:t>
            </a:r>
            <a:r>
              <a:rPr lang="en-US" altLang="ko-KR" sz="2400" dirty="0"/>
              <a:t>.</a:t>
            </a:r>
            <a:endParaRPr sz="2400" dirty="0"/>
          </a:p>
        </p:txBody>
      </p:sp>
      <p:sp>
        <p:nvSpPr>
          <p:cNvPr id="26" name="Google Shape;26;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g529478ff20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sz="2400" dirty="0" err="1"/>
              <a:t>저희가</a:t>
            </a:r>
            <a:r>
              <a:rPr lang="en-US" sz="2400" dirty="0"/>
              <a:t> </a:t>
            </a:r>
            <a:r>
              <a:rPr lang="en-US" sz="2400" dirty="0" err="1"/>
              <a:t>하려는</a:t>
            </a:r>
            <a:r>
              <a:rPr lang="en-US" sz="2400" dirty="0"/>
              <a:t> </a:t>
            </a:r>
            <a:r>
              <a:rPr lang="en-US" sz="2400" dirty="0" err="1"/>
              <a:t>프로젝트</a:t>
            </a:r>
            <a:r>
              <a:rPr lang="en-US" sz="2400" dirty="0"/>
              <a:t> “</a:t>
            </a:r>
            <a:r>
              <a:rPr lang="en-US" sz="2400" dirty="0" err="1"/>
              <a:t>Dot단배</a:t>
            </a:r>
            <a:r>
              <a:rPr lang="en-US" sz="2400" dirty="0"/>
              <a:t>” 에 </a:t>
            </a:r>
            <a:r>
              <a:rPr lang="en-US" sz="2400" dirty="0" err="1"/>
              <a:t>대해</a:t>
            </a:r>
            <a:r>
              <a:rPr lang="en-US" sz="2400" dirty="0"/>
              <a:t> </a:t>
            </a:r>
            <a:r>
              <a:rPr lang="en-US" sz="2400" dirty="0" err="1"/>
              <a:t>간단한</a:t>
            </a:r>
            <a:r>
              <a:rPr lang="en-US" sz="2400" dirty="0"/>
              <a:t> </a:t>
            </a:r>
            <a:r>
              <a:rPr lang="en-US" sz="2400" dirty="0" err="1"/>
              <a:t>시뮬레이션을</a:t>
            </a:r>
            <a:r>
              <a:rPr lang="en-US" sz="2400" dirty="0"/>
              <a:t> </a:t>
            </a:r>
            <a:r>
              <a:rPr lang="en-US" sz="2400" dirty="0" err="1"/>
              <a:t>보여드리겠습니다</a:t>
            </a:r>
            <a:r>
              <a:rPr lang="en-US" sz="2400" dirty="0"/>
              <a:t>. (</a:t>
            </a:r>
            <a:r>
              <a:rPr lang="en-US" sz="2400" dirty="0" err="1"/>
              <a:t>음악</a:t>
            </a:r>
            <a:r>
              <a:rPr lang="en-US" sz="2400" dirty="0"/>
              <a:t>)</a:t>
            </a:r>
            <a:endParaRPr sz="2400" dirty="0"/>
          </a:p>
        </p:txBody>
      </p:sp>
      <p:sp>
        <p:nvSpPr>
          <p:cNvPr id="41" name="Google Shape;41;g529478ff20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
        <p:cNvGrpSpPr/>
        <p:nvPr/>
      </p:nvGrpSpPr>
      <p:grpSpPr>
        <a:xfrm>
          <a:off x="0" y="0"/>
          <a:ext cx="0" cy="0"/>
          <a:chOff x="0" y="0"/>
          <a:chExt cx="0" cy="0"/>
        </a:xfrm>
      </p:grpSpPr>
      <p:sp>
        <p:nvSpPr>
          <p:cNvPr id="50" name="Google Shape;50;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sz="2400" dirty="0"/>
              <a:t>왜 </a:t>
            </a:r>
            <a:r>
              <a:rPr lang="en-US" sz="2400" dirty="0" err="1"/>
              <a:t>우리가</a:t>
            </a:r>
            <a:r>
              <a:rPr lang="en-US" sz="2400" dirty="0"/>
              <a:t> </a:t>
            </a:r>
            <a:r>
              <a:rPr lang="en-US" sz="2400" dirty="0" err="1"/>
              <a:t>점자</a:t>
            </a:r>
            <a:r>
              <a:rPr lang="en-US" sz="2400" dirty="0"/>
              <a:t> </a:t>
            </a:r>
            <a:r>
              <a:rPr lang="en-US" sz="2400" dirty="0" err="1"/>
              <a:t>교육</a:t>
            </a:r>
            <a:r>
              <a:rPr lang="en-US" sz="2400" dirty="0"/>
              <a:t> </a:t>
            </a:r>
            <a:r>
              <a:rPr lang="en-US" sz="2400" dirty="0" err="1"/>
              <a:t>기기</a:t>
            </a:r>
            <a:r>
              <a:rPr lang="en-US" sz="2400" dirty="0"/>
              <a:t> “</a:t>
            </a:r>
            <a:r>
              <a:rPr lang="en-US" sz="2400" dirty="0" err="1"/>
              <a:t>돗단배</a:t>
            </a:r>
            <a:r>
              <a:rPr lang="en-US" sz="2400" dirty="0"/>
              <a:t>” 가 </a:t>
            </a:r>
            <a:r>
              <a:rPr lang="en-US" sz="2400" dirty="0" err="1"/>
              <a:t>필요할까요</a:t>
            </a:r>
            <a:r>
              <a:rPr lang="en-US" sz="2400" dirty="0"/>
              <a:t>?</a:t>
            </a:r>
            <a:endParaRPr sz="2400" dirty="0"/>
          </a:p>
        </p:txBody>
      </p:sp>
      <p:sp>
        <p:nvSpPr>
          <p:cNvPr id="51" name="Google Shape;51;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522c1717b6_5_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endParaRPr sz="2400"/>
          </a:p>
          <a:p>
            <a:pPr marL="0" lvl="0" indent="0" algn="l" rtl="0">
              <a:spcBef>
                <a:spcPts val="0"/>
              </a:spcBef>
              <a:spcAft>
                <a:spcPts val="0"/>
              </a:spcAft>
              <a:buClr>
                <a:schemeClr val="dk1"/>
              </a:buClr>
              <a:buSzPts val="1100"/>
              <a:buFont typeface="Arial"/>
              <a:buNone/>
            </a:pPr>
            <a:r>
              <a:rPr lang="en-US" sz="2400"/>
              <a:t>우리는 살아가면서 이곳저곳에서 점자를 어렵지 않게 볼 수 있습니다. 하지만 장애인 실태조사에 따르면 시각장애인 문맹률이 95%에 이른다고 합니다.</a:t>
            </a:r>
            <a:endParaRPr sz="2400"/>
          </a:p>
        </p:txBody>
      </p:sp>
      <p:sp>
        <p:nvSpPr>
          <p:cNvPr id="58" name="Google Shape;58;g522c1717b6_5_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527aee1087_1_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 name="Google Shape;66;g527aee1087_1_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sz="2400"/>
              <a:t>시각장애인들의 문맹률이 이렇게 높은 가장 큰 이유중 하나는 그들을 가르칠 교사와 지원이 매우 부족하기 때문입니다.</a:t>
            </a:r>
            <a:endParaRPr sz="2400"/>
          </a:p>
        </p:txBody>
      </p:sp>
      <p:sp>
        <p:nvSpPr>
          <p:cNvPr id="67" name="Google Shape;67;g527aee1087_1_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527aee1087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8" name="Google Shape;88;g527aee1087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5222a33806_4_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sz="1800"/>
              <a:t>기존에 “탭틸로” 라는 교육용 점자 기구가 있습니다. 탭틸로도 저희 프로젝트와 마찬가지로 스마트폰 어플과 연동하여 점자를 학습하는 방식인데, 정작 스마트폰을 통해 학습을 하려면 누군가가 스마트폰 조작을 도와주어야만 합니다, 기구 자체에 혼자 학습하기 기능이 있으나 버튼 제어 방식이므로 학습환경이 제한적이게 됩니다.</a:t>
            </a:r>
            <a:endParaRPr sz="1800"/>
          </a:p>
        </p:txBody>
      </p:sp>
      <p:sp>
        <p:nvSpPr>
          <p:cNvPr id="95" name="Google Shape;95;g5222a33806_4_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5222a33806_3_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 name="Google Shape;104;g5222a33806_3_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sz="1400" dirty="0" err="1"/>
              <a:t>그래서</a:t>
            </a:r>
            <a:r>
              <a:rPr lang="en-US" sz="1400" dirty="0"/>
              <a:t> </a:t>
            </a:r>
            <a:r>
              <a:rPr lang="en-US" sz="1400" dirty="0" err="1"/>
              <a:t>우리는</a:t>
            </a:r>
            <a:r>
              <a:rPr lang="en-US" sz="1400" dirty="0"/>
              <a:t> </a:t>
            </a:r>
            <a:r>
              <a:rPr lang="en-US" sz="1400" dirty="0" err="1"/>
              <a:t>기존에</a:t>
            </a:r>
            <a:r>
              <a:rPr lang="en-US" sz="1400" dirty="0"/>
              <a:t> “</a:t>
            </a:r>
            <a:r>
              <a:rPr lang="en-US" sz="1400" dirty="0" err="1"/>
              <a:t>탭틸로”의</a:t>
            </a:r>
            <a:r>
              <a:rPr lang="en-US" sz="1400" dirty="0"/>
              <a:t> </a:t>
            </a:r>
            <a:r>
              <a:rPr lang="en-US" sz="1400" dirty="0" err="1"/>
              <a:t>단점을</a:t>
            </a:r>
            <a:r>
              <a:rPr lang="en-US" sz="1400" dirty="0"/>
              <a:t> </a:t>
            </a:r>
            <a:r>
              <a:rPr lang="en-US" sz="1400" dirty="0" err="1"/>
              <a:t>보완한</a:t>
            </a:r>
            <a:r>
              <a:rPr lang="en-US" sz="1400" dirty="0"/>
              <a:t> </a:t>
            </a:r>
            <a:r>
              <a:rPr lang="en-US" sz="1400" dirty="0" err="1"/>
              <a:t>프로젝트를</a:t>
            </a:r>
            <a:r>
              <a:rPr lang="en-US" sz="1400" dirty="0"/>
              <a:t> </a:t>
            </a:r>
            <a:r>
              <a:rPr lang="en-US" sz="1400" dirty="0" err="1"/>
              <a:t>진행하려</a:t>
            </a:r>
            <a:r>
              <a:rPr lang="en-US" sz="1400" dirty="0"/>
              <a:t> </a:t>
            </a:r>
            <a:r>
              <a:rPr lang="en-US" sz="1400" dirty="0" err="1"/>
              <a:t>합니다</a:t>
            </a:r>
            <a:r>
              <a:rPr lang="en-US" sz="1400" dirty="0"/>
              <a:t>.</a:t>
            </a:r>
            <a:endParaRPr sz="1400" dirty="0"/>
          </a:p>
          <a:p>
            <a:pPr marL="0" lvl="0" indent="0" algn="l" rtl="0">
              <a:spcBef>
                <a:spcPts val="0"/>
              </a:spcBef>
              <a:spcAft>
                <a:spcPts val="0"/>
              </a:spcAft>
              <a:buClr>
                <a:schemeClr val="dk1"/>
              </a:buClr>
              <a:buSzPts val="1100"/>
              <a:buFont typeface="Arial"/>
              <a:buNone/>
            </a:pPr>
            <a:r>
              <a:rPr lang="en-US" sz="1400" dirty="0" err="1"/>
              <a:t>먼저</a:t>
            </a:r>
            <a:r>
              <a:rPr lang="en-US" sz="1400" dirty="0"/>
              <a:t> </a:t>
            </a:r>
            <a:r>
              <a:rPr lang="en-US" sz="1400" dirty="0" err="1"/>
              <a:t>우리는</a:t>
            </a:r>
            <a:r>
              <a:rPr lang="en-US" sz="1400" dirty="0"/>
              <a:t> </a:t>
            </a:r>
            <a:r>
              <a:rPr lang="en-US" sz="1400" dirty="0" err="1"/>
              <a:t>스마트폰과</a:t>
            </a:r>
            <a:r>
              <a:rPr lang="en-US" sz="1400" dirty="0"/>
              <a:t> </a:t>
            </a:r>
            <a:r>
              <a:rPr lang="en-US" sz="1400" dirty="0" err="1"/>
              <a:t>점자학습기가</a:t>
            </a:r>
            <a:r>
              <a:rPr lang="en-US" sz="1400" dirty="0"/>
              <a:t> </a:t>
            </a:r>
            <a:r>
              <a:rPr lang="en-US" sz="1400" dirty="0" err="1"/>
              <a:t>양방향으로</a:t>
            </a:r>
            <a:r>
              <a:rPr lang="en-US" sz="1400" dirty="0"/>
              <a:t> </a:t>
            </a:r>
            <a:r>
              <a:rPr lang="en-US" sz="1400" dirty="0" err="1"/>
              <a:t>연동되게</a:t>
            </a:r>
            <a:r>
              <a:rPr lang="en-US" sz="1400" dirty="0"/>
              <a:t> </a:t>
            </a:r>
            <a:r>
              <a:rPr lang="en-US" sz="1400" dirty="0" err="1"/>
              <a:t>개발</a:t>
            </a:r>
            <a:r>
              <a:rPr lang="en-US" sz="1400" dirty="0"/>
              <a:t> 할 </a:t>
            </a:r>
            <a:r>
              <a:rPr lang="en-US" sz="1400" dirty="0" err="1"/>
              <a:t>계획입니다</a:t>
            </a:r>
            <a:r>
              <a:rPr lang="en-US" sz="1400" dirty="0"/>
              <a:t>.</a:t>
            </a:r>
            <a:endParaRPr sz="1400" dirty="0"/>
          </a:p>
          <a:p>
            <a:pPr marL="0" lvl="0" indent="0" algn="l" rtl="0">
              <a:spcBef>
                <a:spcPts val="0"/>
              </a:spcBef>
              <a:spcAft>
                <a:spcPts val="0"/>
              </a:spcAft>
              <a:buClr>
                <a:schemeClr val="dk1"/>
              </a:buClr>
              <a:buSzPts val="1100"/>
              <a:buFont typeface="Arial"/>
              <a:buNone/>
            </a:pPr>
            <a:r>
              <a:rPr lang="en-US" sz="1400" dirty="0" err="1"/>
              <a:t>스마트폰</a:t>
            </a:r>
            <a:r>
              <a:rPr lang="en-US" sz="1400" dirty="0"/>
              <a:t> </a:t>
            </a:r>
            <a:r>
              <a:rPr lang="en-US" sz="1400" dirty="0" err="1"/>
              <a:t>어플리케이션에서</a:t>
            </a:r>
            <a:r>
              <a:rPr lang="en-US" sz="1400" dirty="0"/>
              <a:t> </a:t>
            </a:r>
            <a:r>
              <a:rPr lang="en-US" sz="1400" dirty="0" err="1"/>
              <a:t>음성을</a:t>
            </a:r>
            <a:r>
              <a:rPr lang="en-US" sz="1400" dirty="0"/>
              <a:t> </a:t>
            </a:r>
            <a:r>
              <a:rPr lang="en-US" sz="1400" dirty="0" err="1"/>
              <a:t>입력받거나</a:t>
            </a:r>
            <a:r>
              <a:rPr lang="en-US" sz="1400" dirty="0"/>
              <a:t> </a:t>
            </a:r>
            <a:r>
              <a:rPr lang="en-US" sz="1400" dirty="0" err="1"/>
              <a:t>혹은</a:t>
            </a:r>
            <a:r>
              <a:rPr lang="en-US" sz="1400" dirty="0"/>
              <a:t> </a:t>
            </a:r>
            <a:r>
              <a:rPr lang="en-US" sz="1400" dirty="0" err="1"/>
              <a:t>어플내의</a:t>
            </a:r>
            <a:r>
              <a:rPr lang="en-US" sz="1400" dirty="0"/>
              <a:t> </a:t>
            </a:r>
            <a:r>
              <a:rPr lang="en-US" sz="1400" dirty="0" err="1"/>
              <a:t>등록된</a:t>
            </a:r>
            <a:r>
              <a:rPr lang="en-US" sz="1400" dirty="0"/>
              <a:t> </a:t>
            </a:r>
            <a:r>
              <a:rPr lang="en-US" sz="1400" dirty="0" err="1"/>
              <a:t>단어들을</a:t>
            </a:r>
            <a:r>
              <a:rPr lang="en-US" sz="1400" dirty="0"/>
              <a:t> </a:t>
            </a:r>
            <a:r>
              <a:rPr lang="en-US" sz="1400" dirty="0" err="1"/>
              <a:t>선택하여</a:t>
            </a:r>
            <a:r>
              <a:rPr lang="en-US" sz="1400" dirty="0"/>
              <a:t> </a:t>
            </a:r>
            <a:r>
              <a:rPr lang="en-US" sz="1400" dirty="0" err="1"/>
              <a:t>하드웨어를</a:t>
            </a:r>
            <a:r>
              <a:rPr lang="en-US" sz="1400" dirty="0"/>
              <a:t> </a:t>
            </a:r>
            <a:r>
              <a:rPr lang="en-US" sz="1400" dirty="0" err="1"/>
              <a:t>통해</a:t>
            </a:r>
            <a:r>
              <a:rPr lang="en-US" sz="1400" dirty="0"/>
              <a:t> </a:t>
            </a:r>
            <a:r>
              <a:rPr lang="en-US" sz="1400" dirty="0" err="1"/>
              <a:t>점자로</a:t>
            </a:r>
            <a:r>
              <a:rPr lang="en-US" sz="1400" dirty="0"/>
              <a:t> </a:t>
            </a:r>
            <a:r>
              <a:rPr lang="en-US" sz="1400" dirty="0" err="1"/>
              <a:t>출력해</a:t>
            </a:r>
            <a:r>
              <a:rPr lang="en-US" sz="1400" dirty="0"/>
              <a:t> 줄 수 </a:t>
            </a:r>
            <a:r>
              <a:rPr lang="en-US" sz="1400" dirty="0" err="1"/>
              <a:t>있고</a:t>
            </a:r>
            <a:endParaRPr sz="1400" dirty="0"/>
          </a:p>
          <a:p>
            <a:pPr marL="0" lvl="0" indent="0" algn="l" rtl="0">
              <a:spcBef>
                <a:spcPts val="0"/>
              </a:spcBef>
              <a:spcAft>
                <a:spcPts val="0"/>
              </a:spcAft>
              <a:buClr>
                <a:schemeClr val="dk1"/>
              </a:buClr>
              <a:buSzPts val="1100"/>
              <a:buFont typeface="Arial"/>
              <a:buNone/>
            </a:pPr>
            <a:r>
              <a:rPr lang="en-US" sz="1400" dirty="0" err="1"/>
              <a:t>반대로</a:t>
            </a:r>
            <a:r>
              <a:rPr lang="en-US" sz="1400" dirty="0"/>
              <a:t> </a:t>
            </a:r>
            <a:r>
              <a:rPr lang="en-US" sz="1400" dirty="0" err="1"/>
              <a:t>하드웨어에</a:t>
            </a:r>
            <a:r>
              <a:rPr lang="en-US" sz="1400" dirty="0"/>
              <a:t> </a:t>
            </a:r>
            <a:r>
              <a:rPr lang="en-US" sz="1400" dirty="0" err="1"/>
              <a:t>점자를</a:t>
            </a:r>
            <a:r>
              <a:rPr lang="en-US" sz="1400" dirty="0"/>
              <a:t> </a:t>
            </a:r>
            <a:r>
              <a:rPr lang="en-US" sz="1400" dirty="0" err="1"/>
              <a:t>입력하면</a:t>
            </a:r>
            <a:r>
              <a:rPr lang="en-US" sz="1400" dirty="0"/>
              <a:t> </a:t>
            </a:r>
            <a:r>
              <a:rPr lang="en-US" sz="1400" dirty="0" err="1"/>
              <a:t>스마트폰을</a:t>
            </a:r>
            <a:r>
              <a:rPr lang="en-US" sz="1400" dirty="0"/>
              <a:t> </a:t>
            </a:r>
            <a:r>
              <a:rPr lang="en-US" sz="1400" dirty="0" err="1"/>
              <a:t>통해</a:t>
            </a:r>
            <a:r>
              <a:rPr lang="en-US" sz="1400" dirty="0"/>
              <a:t> </a:t>
            </a:r>
            <a:r>
              <a:rPr lang="en-US" sz="1400" dirty="0" err="1"/>
              <a:t>정답</a:t>
            </a:r>
            <a:r>
              <a:rPr lang="en-US" sz="1400" dirty="0"/>
              <a:t> </a:t>
            </a:r>
            <a:r>
              <a:rPr lang="en-US" sz="1400" dirty="0" err="1"/>
              <a:t>여부등을</a:t>
            </a:r>
            <a:r>
              <a:rPr lang="en-US" sz="1400" dirty="0"/>
              <a:t> </a:t>
            </a:r>
            <a:r>
              <a:rPr lang="en-US" sz="1400" dirty="0" err="1"/>
              <a:t>출력해</a:t>
            </a:r>
            <a:r>
              <a:rPr lang="en-US" sz="1400" dirty="0"/>
              <a:t> 줄 수 </a:t>
            </a:r>
            <a:r>
              <a:rPr lang="en-US" sz="1400" dirty="0" err="1"/>
              <a:t>있습니다</a:t>
            </a:r>
            <a:r>
              <a:rPr lang="en-US" sz="1400" dirty="0"/>
              <a:t>. </a:t>
            </a:r>
            <a:endParaRPr sz="1400" dirty="0"/>
          </a:p>
          <a:p>
            <a:pPr marL="0" lvl="0" indent="0" algn="l" rtl="0">
              <a:spcBef>
                <a:spcPts val="0"/>
              </a:spcBef>
              <a:spcAft>
                <a:spcPts val="0"/>
              </a:spcAft>
              <a:buClr>
                <a:schemeClr val="dk1"/>
              </a:buClr>
              <a:buSzPts val="1100"/>
              <a:buFont typeface="Arial"/>
              <a:buNone/>
            </a:pPr>
            <a:r>
              <a:rPr lang="en-US" sz="1400" dirty="0"/>
              <a:t>더 </a:t>
            </a:r>
            <a:r>
              <a:rPr lang="en-US" sz="1400" dirty="0" err="1"/>
              <a:t>나아가</a:t>
            </a:r>
            <a:r>
              <a:rPr lang="en-US" sz="1400" dirty="0"/>
              <a:t> </a:t>
            </a:r>
            <a:r>
              <a:rPr lang="en-US" sz="1400" dirty="0" err="1"/>
              <a:t>음성인식</a:t>
            </a:r>
            <a:r>
              <a:rPr lang="en-US" sz="1400" dirty="0"/>
              <a:t> </a:t>
            </a:r>
            <a:r>
              <a:rPr lang="en-US" sz="1400" dirty="0" err="1"/>
              <a:t>기능을</a:t>
            </a:r>
            <a:r>
              <a:rPr lang="en-US" sz="1400" dirty="0"/>
              <a:t> </a:t>
            </a:r>
            <a:r>
              <a:rPr lang="en-US" sz="1400" dirty="0" err="1"/>
              <a:t>통해</a:t>
            </a:r>
            <a:r>
              <a:rPr lang="en-US" sz="1400" dirty="0"/>
              <a:t> </a:t>
            </a:r>
            <a:r>
              <a:rPr lang="en-US" sz="1400" dirty="0" err="1"/>
              <a:t>앞의</a:t>
            </a:r>
            <a:r>
              <a:rPr lang="en-US" sz="1400" dirty="0"/>
              <a:t> </a:t>
            </a:r>
            <a:r>
              <a:rPr lang="en-US" sz="1400" dirty="0" err="1"/>
              <a:t>기능들을</a:t>
            </a:r>
            <a:r>
              <a:rPr lang="en-US" sz="1400" dirty="0"/>
              <a:t> </a:t>
            </a:r>
            <a:r>
              <a:rPr lang="en-US" sz="1400" dirty="0" err="1"/>
              <a:t>쉽고</a:t>
            </a:r>
            <a:r>
              <a:rPr lang="en-US" sz="1400" dirty="0"/>
              <a:t> </a:t>
            </a:r>
            <a:r>
              <a:rPr lang="en-US" sz="1400" dirty="0" err="1"/>
              <a:t>편리하게</a:t>
            </a:r>
            <a:r>
              <a:rPr lang="en-US" sz="1400" dirty="0"/>
              <a:t> </a:t>
            </a:r>
            <a:r>
              <a:rPr lang="en-US" sz="1400" dirty="0" err="1"/>
              <a:t>수행</a:t>
            </a:r>
            <a:r>
              <a:rPr lang="en-US" sz="1400" dirty="0"/>
              <a:t> 할 수 </a:t>
            </a:r>
            <a:r>
              <a:rPr lang="en-US" sz="1400" dirty="0" err="1"/>
              <a:t>있게</a:t>
            </a:r>
            <a:r>
              <a:rPr lang="en-US" sz="1400" dirty="0"/>
              <a:t> </a:t>
            </a:r>
            <a:r>
              <a:rPr lang="en-US" sz="1400" dirty="0" err="1"/>
              <a:t>개발</a:t>
            </a:r>
            <a:r>
              <a:rPr lang="en-US" sz="1400" dirty="0"/>
              <a:t> 할 </a:t>
            </a:r>
            <a:r>
              <a:rPr lang="en-US" sz="1400" dirty="0" err="1"/>
              <a:t>것입니다</a:t>
            </a:r>
            <a:r>
              <a:rPr lang="en-US" sz="1400" dirty="0"/>
              <a:t>.</a:t>
            </a:r>
            <a:endParaRPr sz="1400" dirty="0"/>
          </a:p>
        </p:txBody>
      </p:sp>
      <p:sp>
        <p:nvSpPr>
          <p:cNvPr id="105" name="Google Shape;105;g5222a33806_3_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제목 슬라이드">
  <p:cSld name="제목 슬라이드">
    <p:spTree>
      <p:nvGrpSpPr>
        <p:cNvPr id="1" name="Shape 12"/>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빈 화면" type="blank">
  <p:cSld name="BLANK">
    <p:spTree>
      <p:nvGrpSpPr>
        <p:cNvPr id="1" name="Shape 13"/>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p:nvPr/>
        </p:nvSpPr>
        <p:spPr>
          <a:xfrm rot="5400000">
            <a:off x="0" y="0"/>
            <a:ext cx="1080000" cy="1080000"/>
          </a:xfrm>
          <a:prstGeom prst="triangle">
            <a:avLst>
              <a:gd name="adj" fmla="val 0"/>
            </a:avLst>
          </a:prstGeom>
          <a:solidFill>
            <a:srgbClr val="00002F"/>
          </a:solidFill>
          <a:ln w="12700" cap="flat" cmpd="sng">
            <a:solidFill>
              <a:srgbClr val="5B3F3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Malgun Gothic"/>
              <a:ea typeface="Malgun Gothic"/>
              <a:cs typeface="Malgun Gothic"/>
              <a:sym typeface="Malgun Gothic"/>
            </a:endParaRPr>
          </a:p>
        </p:txBody>
      </p:sp>
      <p:sp>
        <p:nvSpPr>
          <p:cNvPr id="11" name="Google Shape;11;p1"/>
          <p:cNvSpPr/>
          <p:nvPr/>
        </p:nvSpPr>
        <p:spPr>
          <a:xfrm rot="-5400000">
            <a:off x="11112000" y="5778000"/>
            <a:ext cx="1080000" cy="1080000"/>
          </a:xfrm>
          <a:prstGeom prst="triangle">
            <a:avLst>
              <a:gd name="adj" fmla="val 0"/>
            </a:avLst>
          </a:prstGeom>
          <a:solidFill>
            <a:srgbClr val="00002F"/>
          </a:solidFill>
          <a:ln w="12700" cap="flat" cmpd="sng">
            <a:solidFill>
              <a:srgbClr val="5B3F3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Malgun Gothic"/>
              <a:ea typeface="Malgun Gothic"/>
              <a:cs typeface="Malgun Gothic"/>
              <a:sym typeface="Malgun Gothic"/>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3.pn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jpg"/><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3.png"/><Relationship Id="rId5" Type="http://schemas.openxmlformats.org/officeDocument/2006/relationships/image" Target="../media/image21.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8" Type="http://schemas.openxmlformats.org/officeDocument/2006/relationships/image" Target="../media/image23.png"/><Relationship Id="rId3" Type="http://schemas.microsoft.com/office/2007/relationships/media" Target="../media/media12.mp4"/><Relationship Id="rId7" Type="http://schemas.openxmlformats.org/officeDocument/2006/relationships/image" Target="../media/image22.png"/><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notesSlide" Target="../notesSlides/notesSlide12.xml"/><Relationship Id="rId5" Type="http://schemas.openxmlformats.org/officeDocument/2006/relationships/slideLayout" Target="../slideLayouts/slideLayout2.xml"/><Relationship Id="rId10" Type="http://schemas.openxmlformats.org/officeDocument/2006/relationships/image" Target="../media/image24.png"/><Relationship Id="rId4" Type="http://schemas.openxmlformats.org/officeDocument/2006/relationships/video" Target="../media/media12.mp4"/><Relationship Id="rId9" Type="http://schemas.openxmlformats.org/officeDocument/2006/relationships/image" Target="../media/image3.png"/></Relationships>
</file>

<file path=ppt/slides/_rels/slide13.xml.rels><?xml version="1.0" encoding="UTF-8" standalone="yes"?>
<Relationships xmlns="http://schemas.openxmlformats.org/package/2006/relationships"><Relationship Id="rId8" Type="http://schemas.openxmlformats.org/officeDocument/2006/relationships/image" Target="../media/image3.png"/><Relationship Id="rId3" Type="http://schemas.microsoft.com/office/2007/relationships/media" Target="../media/media14.mp4"/><Relationship Id="rId7" Type="http://schemas.openxmlformats.org/officeDocument/2006/relationships/image" Target="../media/image25.png"/><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notesSlide" Target="../notesSlides/notesSlide13.xml"/><Relationship Id="rId5" Type="http://schemas.openxmlformats.org/officeDocument/2006/relationships/slideLayout" Target="../slideLayouts/slideLayout2.xml"/><Relationship Id="rId4" Type="http://schemas.openxmlformats.org/officeDocument/2006/relationships/video" Target="../media/media14.mp4"/><Relationship Id="rId9"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3.png"/><Relationship Id="rId5" Type="http://schemas.openxmlformats.org/officeDocument/2006/relationships/image" Target="../media/image27.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image" Target="../media/image3.png"/><Relationship Id="rId5" Type="http://schemas.openxmlformats.org/officeDocument/2006/relationships/image" Target="../media/image2.jp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7.m4a"/><Relationship Id="rId1" Type="http://schemas.microsoft.com/office/2007/relationships/media" Target="../media/media17.m4a"/><Relationship Id="rId6" Type="http://schemas.openxmlformats.org/officeDocument/2006/relationships/image" Target="../media/image3.png"/><Relationship Id="rId5" Type="http://schemas.openxmlformats.org/officeDocument/2006/relationships/image" Target="../media/image2.jpg"/><Relationship Id="rId4"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3.png"/><Relationship Id="rId5" Type="http://schemas.openxmlformats.org/officeDocument/2006/relationships/image" Target="../media/image2.jp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slideLayout" Target="../slideLayouts/slideLayout1.xml"/><Relationship Id="rId7" Type="http://schemas.openxmlformats.org/officeDocument/2006/relationships/image" Target="../media/image5.pn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4.gif"/><Relationship Id="rId5" Type="http://schemas.openxmlformats.org/officeDocument/2006/relationships/image" Target="../media/image2.jpg"/><Relationship Id="rId4" Type="http://schemas.openxmlformats.org/officeDocument/2006/relationships/notesSlide" Target="../notesSlides/notesSlide3.xml"/><Relationship Id="rId9"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3.pn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7.png"/><Relationship Id="rId5" Type="http://schemas.openxmlformats.org/officeDocument/2006/relationships/image" Target="../media/image2.jp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3.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2.jpg"/><Relationship Id="rId5" Type="http://schemas.openxmlformats.org/officeDocument/2006/relationships/image" Target="../media/image8.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slideLayout" Target="../slideLayouts/slideLayout2.xml"/><Relationship Id="rId7" Type="http://schemas.openxmlformats.org/officeDocument/2006/relationships/image" Target="../media/image10.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2.jpg"/><Relationship Id="rId5" Type="http://schemas.openxmlformats.org/officeDocument/2006/relationships/image" Target="../media/image9.png"/><Relationship Id="rId4" Type="http://schemas.openxmlformats.org/officeDocument/2006/relationships/notesSlide" Target="../notesSlides/notesSlide6.xml"/><Relationship Id="rId9"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slideLayout" Target="../slideLayouts/slideLayout1.xml"/><Relationship Id="rId7" Type="http://schemas.openxmlformats.org/officeDocument/2006/relationships/image" Target="../media/image13.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12.png"/><Relationship Id="rId5" Type="http://schemas.openxmlformats.org/officeDocument/2006/relationships/image" Target="../media/image2.jpg"/><Relationship Id="rId10" Type="http://schemas.openxmlformats.org/officeDocument/2006/relationships/image" Target="../media/image15.png"/><Relationship Id="rId4" Type="http://schemas.openxmlformats.org/officeDocument/2006/relationships/notesSlide" Target="../notesSlides/notesSlide8.xml"/><Relationship Id="rId9" Type="http://schemas.openxmlformats.org/officeDocument/2006/relationships/image" Target="../media/image3.png"/></Relationships>
</file>

<file path=ppt/slides/_rels/slide9.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0.png"/><Relationship Id="rId3" Type="http://schemas.microsoft.com/office/2007/relationships/media" Target="../media/media9.mp4"/><Relationship Id="rId7" Type="http://schemas.openxmlformats.org/officeDocument/2006/relationships/image" Target="../media/image16.png"/><Relationship Id="rId12" Type="http://schemas.openxmlformats.org/officeDocument/2006/relationships/image" Target="../media/image15.png"/><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notesSlide" Target="../notesSlides/notesSlide9.xml"/><Relationship Id="rId11" Type="http://schemas.openxmlformats.org/officeDocument/2006/relationships/image" Target="../media/image3.png"/><Relationship Id="rId5" Type="http://schemas.openxmlformats.org/officeDocument/2006/relationships/slideLayout" Target="../slideLayouts/slideLayout2.xml"/><Relationship Id="rId10" Type="http://schemas.openxmlformats.org/officeDocument/2006/relationships/image" Target="../media/image19.png"/><Relationship Id="rId4" Type="http://schemas.openxmlformats.org/officeDocument/2006/relationships/video" Target="../media/media9.mp4"/><Relationship Id="rId9"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7"/>
        <p:cNvGrpSpPr/>
        <p:nvPr/>
      </p:nvGrpSpPr>
      <p:grpSpPr>
        <a:xfrm>
          <a:off x="0" y="0"/>
          <a:ext cx="0" cy="0"/>
          <a:chOff x="0" y="0"/>
          <a:chExt cx="0" cy="0"/>
        </a:xfrm>
      </p:grpSpPr>
      <p:pic>
        <p:nvPicPr>
          <p:cNvPr id="18" name="Google Shape;18;p4"/>
          <p:cNvPicPr preferRelativeResize="0"/>
          <p:nvPr/>
        </p:nvPicPr>
        <p:blipFill>
          <a:blip r:embed="rId5">
            <a:alphaModFix/>
          </a:blip>
          <a:stretch>
            <a:fillRect/>
          </a:stretch>
        </p:blipFill>
        <p:spPr>
          <a:xfrm>
            <a:off x="8473525" y="4230925"/>
            <a:ext cx="1200301" cy="1200299"/>
          </a:xfrm>
          <a:prstGeom prst="rect">
            <a:avLst/>
          </a:prstGeom>
          <a:noFill/>
          <a:ln>
            <a:noFill/>
          </a:ln>
        </p:spPr>
      </p:pic>
      <p:sp>
        <p:nvSpPr>
          <p:cNvPr id="19" name="Google Shape;19;p4"/>
          <p:cNvSpPr txBox="1"/>
          <p:nvPr/>
        </p:nvSpPr>
        <p:spPr>
          <a:xfrm>
            <a:off x="1023900" y="2309120"/>
            <a:ext cx="10144200" cy="12003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6000">
                <a:solidFill>
                  <a:srgbClr val="00002F"/>
                </a:solidFill>
                <a:effectLst>
                  <a:outerShdw blurRad="38100" dist="38100" dir="2700000" algn="tl">
                    <a:srgbClr val="000000">
                      <a:alpha val="43137"/>
                    </a:srgbClr>
                  </a:outerShdw>
                </a:effectLst>
              </a:rPr>
              <a:t>손으로 보는 세상, 점자</a:t>
            </a:r>
            <a:endParaRPr sz="6000" b="0" i="0" u="none" strike="noStrike" cap="none">
              <a:solidFill>
                <a:srgbClr val="00002F"/>
              </a:solidFill>
              <a:effectLst>
                <a:outerShdw blurRad="38100" dist="38100" dir="2700000" algn="tl">
                  <a:srgbClr val="000000">
                    <a:alpha val="43137"/>
                  </a:srgbClr>
                </a:outerShdw>
              </a:effectLst>
              <a:sym typeface="Arial"/>
            </a:endParaRPr>
          </a:p>
        </p:txBody>
      </p:sp>
      <p:sp>
        <p:nvSpPr>
          <p:cNvPr id="20" name="Google Shape;20;p4"/>
          <p:cNvSpPr/>
          <p:nvPr/>
        </p:nvSpPr>
        <p:spPr>
          <a:xfrm>
            <a:off x="4191400" y="4635475"/>
            <a:ext cx="3818100" cy="391200"/>
          </a:xfrm>
          <a:prstGeom prst="rect">
            <a:avLst/>
          </a:prstGeom>
          <a:solidFill>
            <a:srgbClr val="00002F"/>
          </a:solidFill>
          <a:ln w="1270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a:solidFill>
                  <a:schemeClr val="lt1"/>
                </a:solidFill>
                <a:latin typeface="+mj-ea"/>
                <a:ea typeface="+mj-ea"/>
              </a:rPr>
              <a:t>엄지손가락</a:t>
            </a:r>
            <a:endParaRPr sz="1800" b="1" i="0" u="none" strike="noStrike" cap="none">
              <a:solidFill>
                <a:schemeClr val="lt1"/>
              </a:solidFill>
              <a:latin typeface="+mj-ea"/>
              <a:ea typeface="+mj-ea"/>
              <a:cs typeface="Arial"/>
              <a:sym typeface="Arial"/>
            </a:endParaRPr>
          </a:p>
        </p:txBody>
      </p:sp>
      <p:pic>
        <p:nvPicPr>
          <p:cNvPr id="21" name="Google Shape;21;p4"/>
          <p:cNvPicPr preferRelativeResize="0"/>
          <p:nvPr/>
        </p:nvPicPr>
        <p:blipFill>
          <a:blip r:embed="rId6">
            <a:alphaModFix/>
          </a:blip>
          <a:stretch>
            <a:fillRect/>
          </a:stretch>
        </p:blipFill>
        <p:spPr>
          <a:xfrm>
            <a:off x="323850" y="6169603"/>
            <a:ext cx="1476374" cy="461350"/>
          </a:xfrm>
          <a:prstGeom prst="rect">
            <a:avLst/>
          </a:prstGeom>
          <a:noFill/>
          <a:ln>
            <a:noFill/>
          </a:ln>
        </p:spPr>
      </p:pic>
      <p:sp>
        <p:nvSpPr>
          <p:cNvPr id="22" name="Google Shape;22;p4"/>
          <p:cNvSpPr/>
          <p:nvPr/>
        </p:nvSpPr>
        <p:spPr>
          <a:xfrm>
            <a:off x="4191486" y="4244266"/>
            <a:ext cx="3818100" cy="391200"/>
          </a:xfrm>
          <a:prstGeom prst="rect">
            <a:avLst/>
          </a:prstGeom>
          <a:solidFill>
            <a:srgbClr val="8DBABD"/>
          </a:solidFill>
          <a:ln w="12700" cap="flat" cmpd="sng">
            <a:solidFill>
              <a:srgbClr val="8DBABD"/>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a:solidFill>
                  <a:schemeClr val="lt1"/>
                </a:solidFill>
                <a:latin typeface="+mj-ea"/>
                <a:ea typeface="+mj-ea"/>
              </a:rPr>
              <a:t>2019 캡스톤 디자인 13조</a:t>
            </a:r>
            <a:endParaRPr sz="1800" b="1" i="0" u="none" strike="noStrike" cap="none">
              <a:solidFill>
                <a:schemeClr val="lt1"/>
              </a:solidFill>
              <a:latin typeface="+mj-ea"/>
              <a:ea typeface="+mj-ea"/>
              <a:cs typeface="Arial"/>
              <a:sym typeface="Arial"/>
            </a:endParaRPr>
          </a:p>
        </p:txBody>
      </p:sp>
      <p:sp>
        <p:nvSpPr>
          <p:cNvPr id="23" name="Google Shape;23;p4"/>
          <p:cNvSpPr txBox="1"/>
          <p:nvPr/>
        </p:nvSpPr>
        <p:spPr>
          <a:xfrm>
            <a:off x="2606725" y="5341200"/>
            <a:ext cx="6987600" cy="285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dirty="0" err="1"/>
              <a:t>김채은</a:t>
            </a:r>
            <a:r>
              <a:rPr lang="en-US" dirty="0"/>
              <a:t> </a:t>
            </a:r>
            <a:r>
              <a:rPr lang="en-US" dirty="0" err="1"/>
              <a:t>김세훈</a:t>
            </a:r>
            <a:r>
              <a:rPr lang="en-US" dirty="0"/>
              <a:t> 김윤성 </a:t>
            </a:r>
            <a:r>
              <a:rPr lang="en-US" dirty="0" err="1"/>
              <a:t>이준영</a:t>
            </a:r>
            <a:r>
              <a:rPr lang="en-US" dirty="0"/>
              <a:t> </a:t>
            </a:r>
            <a:r>
              <a:rPr lang="en-US" dirty="0" err="1"/>
              <a:t>장예은</a:t>
            </a:r>
            <a:endParaRPr dirty="0"/>
          </a:p>
        </p:txBody>
      </p:sp>
      <p:pic>
        <p:nvPicPr>
          <p:cNvPr id="2" name="1">
            <a:hlinkClick r:id="" action="ppaction://media"/>
            <a:extLst>
              <a:ext uri="{FF2B5EF4-FFF2-40B4-BE49-F238E27FC236}">
                <a16:creationId xmlns:a16="http://schemas.microsoft.com/office/drawing/2014/main" id="{5A0AAA67-2D62-46DB-8E36-61E2EFFA765D}"/>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70105" y="6095478"/>
            <a:ext cx="609600" cy="609600"/>
          </a:xfrm>
          <a:prstGeom prst="rect">
            <a:avLst/>
          </a:prstGeom>
        </p:spPr>
      </p:pic>
    </p:spTree>
  </p:cSld>
  <p:clrMapOvr>
    <a:masterClrMapping/>
  </p:clrMapOvr>
  <p:transition spd="slow" advClick="0" advTm="750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570" fill="hold"/>
                                        <p:tgtEl>
                                          <p:spTgt spid="2"/>
                                        </p:tgtEl>
                                      </p:cBhvr>
                                    </p:cmd>
                                  </p:childTnLst>
                                </p:cTn>
                              </p:par>
                              <p:par>
                                <p:cTn id="7" presetID="22" presetClass="entr" presetSubtype="4"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animEffect transition="in" filter="wipe(down)">
                                      <p:cBhvr>
                                        <p:cTn id="9"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10" fill="hold" display="0">
                  <p:stCondLst>
                    <p:cond delay="indefinite"/>
                  </p:stCondLst>
                  <p:endCondLst>
                    <p:cond evt="onStopAudio" delay="0">
                      <p:tgtEl>
                        <p:sldTgt/>
                      </p:tgtEl>
                    </p:cond>
                  </p:endCondLst>
                </p:cTn>
                <p:tgtEl>
                  <p:spTgt spid="2"/>
                </p:tgtEl>
              </p:cMediaNode>
            </p:audio>
          </p:childTnLst>
        </p:cTn>
      </p:par>
    </p:tnLst>
    <p:bldLst>
      <p:bldP spid="19"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3"/>
          <p:cNvSpPr txBox="1"/>
          <p:nvPr/>
        </p:nvSpPr>
        <p:spPr>
          <a:xfrm>
            <a:off x="4000500" y="2472875"/>
            <a:ext cx="1390500" cy="7695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4400">
                <a:solidFill>
                  <a:srgbClr val="00002F"/>
                </a:solidFill>
                <a:latin typeface="Arial"/>
                <a:ea typeface="Arial"/>
                <a:cs typeface="Arial"/>
                <a:sym typeface="Arial"/>
              </a:rPr>
              <a:t>0</a:t>
            </a:r>
            <a:r>
              <a:rPr lang="en-US" sz="4400">
                <a:solidFill>
                  <a:srgbClr val="00002F"/>
                </a:solidFill>
              </a:rPr>
              <a:t>3</a:t>
            </a:r>
            <a:endParaRPr sz="4400">
              <a:solidFill>
                <a:srgbClr val="00002F"/>
              </a:solidFill>
              <a:latin typeface="Arial"/>
              <a:ea typeface="Arial"/>
              <a:cs typeface="Arial"/>
              <a:sym typeface="Arial"/>
            </a:endParaRPr>
          </a:p>
        </p:txBody>
      </p:sp>
      <p:sp>
        <p:nvSpPr>
          <p:cNvPr id="117" name="Google Shape;117;p13"/>
          <p:cNvSpPr/>
          <p:nvPr/>
        </p:nvSpPr>
        <p:spPr>
          <a:xfrm>
            <a:off x="4000499" y="3169741"/>
            <a:ext cx="4200000" cy="473400"/>
          </a:xfrm>
          <a:prstGeom prst="rect">
            <a:avLst/>
          </a:prstGeom>
          <a:solidFill>
            <a:srgbClr val="8DBABD"/>
          </a:solidFill>
          <a:ln w="12700" cap="flat" cmpd="sng">
            <a:solidFill>
              <a:srgbClr val="8DBABD"/>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dirty="0" err="1">
                <a:solidFill>
                  <a:schemeClr val="lt1"/>
                </a:solidFill>
                <a:latin typeface="+mj-ea"/>
                <a:ea typeface="+mj-ea"/>
              </a:rPr>
              <a:t>기능</a:t>
            </a:r>
            <a:r>
              <a:rPr lang="en-US" sz="1800" b="1" dirty="0">
                <a:solidFill>
                  <a:schemeClr val="lt1"/>
                </a:solidFill>
                <a:latin typeface="+mj-ea"/>
                <a:ea typeface="+mj-ea"/>
              </a:rPr>
              <a:t> </a:t>
            </a:r>
            <a:r>
              <a:rPr lang="en-US" sz="1800" b="1" dirty="0" err="1">
                <a:solidFill>
                  <a:schemeClr val="lt1"/>
                </a:solidFill>
                <a:latin typeface="+mj-ea"/>
                <a:ea typeface="+mj-ea"/>
              </a:rPr>
              <a:t>구현</a:t>
            </a:r>
            <a:endParaRPr sz="1800" b="1" dirty="0">
              <a:solidFill>
                <a:schemeClr val="lt1"/>
              </a:solidFill>
              <a:latin typeface="+mj-ea"/>
              <a:ea typeface="+mj-ea"/>
              <a:cs typeface="Arial"/>
              <a:sym typeface="Arial"/>
            </a:endParaRPr>
          </a:p>
        </p:txBody>
      </p:sp>
      <p:pic>
        <p:nvPicPr>
          <p:cNvPr id="118" name="Google Shape;118;p13"/>
          <p:cNvPicPr preferRelativeResize="0"/>
          <p:nvPr/>
        </p:nvPicPr>
        <p:blipFill>
          <a:blip r:embed="rId3">
            <a:alphaModFix/>
          </a:blip>
          <a:stretch>
            <a:fillRect/>
          </a:stretch>
        </p:blipFill>
        <p:spPr>
          <a:xfrm>
            <a:off x="323850" y="6169603"/>
            <a:ext cx="1476374" cy="461350"/>
          </a:xfrm>
          <a:prstGeom prst="rect">
            <a:avLst/>
          </a:prstGeom>
          <a:noFill/>
          <a:ln>
            <a:noFill/>
          </a:ln>
        </p:spPr>
      </p:pic>
    </p:spTree>
  </p:cSld>
  <p:clrMapOvr>
    <a:masterClrMapping/>
  </p:clrMapOvr>
  <p:transition spd="slow" advClick="0" advTm="1000"/>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14"/>
          <p:cNvSpPr txBox="1"/>
          <p:nvPr/>
        </p:nvSpPr>
        <p:spPr>
          <a:xfrm>
            <a:off x="1026525" y="437400"/>
            <a:ext cx="3128700" cy="5847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3200">
                <a:solidFill>
                  <a:srgbClr val="00002F"/>
                </a:solidFill>
              </a:rPr>
              <a:t>기능 구현</a:t>
            </a:r>
            <a:endParaRPr sz="3200">
              <a:solidFill>
                <a:srgbClr val="00002F"/>
              </a:solidFill>
              <a:latin typeface="Arial"/>
              <a:ea typeface="Arial"/>
              <a:cs typeface="Arial"/>
              <a:sym typeface="Arial"/>
            </a:endParaRPr>
          </a:p>
        </p:txBody>
      </p:sp>
      <p:sp>
        <p:nvSpPr>
          <p:cNvPr id="125" name="Google Shape;125;p14"/>
          <p:cNvSpPr txBox="1"/>
          <p:nvPr/>
        </p:nvSpPr>
        <p:spPr>
          <a:xfrm>
            <a:off x="455532" y="498947"/>
            <a:ext cx="614400" cy="4617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400">
                <a:solidFill>
                  <a:srgbClr val="00002F"/>
                </a:solidFill>
                <a:latin typeface="Arial"/>
                <a:ea typeface="Arial"/>
                <a:cs typeface="Arial"/>
                <a:sym typeface="Arial"/>
              </a:rPr>
              <a:t>0</a:t>
            </a:r>
            <a:r>
              <a:rPr lang="en-US" sz="2400">
                <a:solidFill>
                  <a:srgbClr val="00002F"/>
                </a:solidFill>
              </a:rPr>
              <a:t>3</a:t>
            </a:r>
            <a:r>
              <a:rPr lang="en-US" sz="2400">
                <a:solidFill>
                  <a:srgbClr val="00002F"/>
                </a:solidFill>
                <a:latin typeface="Arial"/>
                <a:ea typeface="Arial"/>
                <a:cs typeface="Arial"/>
                <a:sym typeface="Arial"/>
              </a:rPr>
              <a:t>.</a:t>
            </a:r>
            <a:endParaRPr sz="2400">
              <a:solidFill>
                <a:srgbClr val="00002F"/>
              </a:solidFill>
              <a:latin typeface="Arial"/>
              <a:ea typeface="Arial"/>
              <a:cs typeface="Arial"/>
              <a:sym typeface="Arial"/>
            </a:endParaRPr>
          </a:p>
        </p:txBody>
      </p:sp>
      <p:sp>
        <p:nvSpPr>
          <p:cNvPr id="126" name="Google Shape;126;p14"/>
          <p:cNvSpPr txBox="1"/>
          <p:nvPr/>
        </p:nvSpPr>
        <p:spPr>
          <a:xfrm>
            <a:off x="1489350" y="4958276"/>
            <a:ext cx="8603700" cy="7452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US" sz="2400" b="1" dirty="0" err="1">
                <a:solidFill>
                  <a:schemeClr val="dk1"/>
                </a:solidFill>
              </a:rPr>
              <a:t>최대크기의</a:t>
            </a:r>
            <a:r>
              <a:rPr lang="en-US" sz="2400" b="1" dirty="0">
                <a:solidFill>
                  <a:schemeClr val="dk1"/>
                </a:solidFill>
              </a:rPr>
              <a:t> 한 </a:t>
            </a:r>
            <a:r>
              <a:rPr lang="en-US" sz="2400" b="1" dirty="0" err="1">
                <a:solidFill>
                  <a:schemeClr val="dk1"/>
                </a:solidFill>
              </a:rPr>
              <a:t>음절을</a:t>
            </a:r>
            <a:r>
              <a:rPr lang="en-US" sz="2400" b="1" dirty="0">
                <a:solidFill>
                  <a:schemeClr val="dk1"/>
                </a:solidFill>
              </a:rPr>
              <a:t> </a:t>
            </a:r>
            <a:r>
              <a:rPr lang="en-US" sz="2400" b="1" dirty="0" err="1">
                <a:solidFill>
                  <a:schemeClr val="dk1"/>
                </a:solidFill>
              </a:rPr>
              <a:t>표현하는데</a:t>
            </a:r>
            <a:r>
              <a:rPr lang="en-US" sz="2400" b="1" dirty="0">
                <a:solidFill>
                  <a:schemeClr val="dk1"/>
                </a:solidFill>
              </a:rPr>
              <a:t> 총 6개의 </a:t>
            </a:r>
            <a:r>
              <a:rPr lang="en-US" sz="2400" b="1" dirty="0" err="1">
                <a:solidFill>
                  <a:schemeClr val="dk1"/>
                </a:solidFill>
              </a:rPr>
              <a:t>점자블록</a:t>
            </a:r>
            <a:r>
              <a:rPr lang="en-US" sz="2400" b="1" dirty="0">
                <a:solidFill>
                  <a:schemeClr val="dk1"/>
                </a:solidFill>
              </a:rPr>
              <a:t> </a:t>
            </a:r>
            <a:r>
              <a:rPr lang="en-US" sz="2400" b="1" dirty="0" err="1">
                <a:solidFill>
                  <a:schemeClr val="dk1"/>
                </a:solidFill>
              </a:rPr>
              <a:t>필요</a:t>
            </a:r>
            <a:r>
              <a:rPr lang="en-US" sz="2400" b="1" dirty="0">
                <a:solidFill>
                  <a:schemeClr val="dk1"/>
                </a:solidFill>
              </a:rPr>
              <a:t>!</a:t>
            </a:r>
            <a:endParaRPr sz="2400" b="1" dirty="0">
              <a:solidFill>
                <a:schemeClr val="dk1"/>
              </a:solidFill>
            </a:endParaRPr>
          </a:p>
          <a:p>
            <a:pPr marL="0" lvl="0" indent="0" algn="ctr" rtl="0">
              <a:spcBef>
                <a:spcPts val="0"/>
              </a:spcBef>
              <a:spcAft>
                <a:spcPts val="0"/>
              </a:spcAft>
              <a:buNone/>
            </a:pPr>
            <a:endParaRPr sz="2400" dirty="0">
              <a:solidFill>
                <a:schemeClr val="dk1"/>
              </a:solidFill>
            </a:endParaRPr>
          </a:p>
        </p:txBody>
      </p:sp>
      <p:pic>
        <p:nvPicPr>
          <p:cNvPr id="127" name="Google Shape;127;p14"/>
          <p:cNvPicPr preferRelativeResize="0"/>
          <p:nvPr/>
        </p:nvPicPr>
        <p:blipFill>
          <a:blip r:embed="rId5">
            <a:alphaModFix/>
          </a:blip>
          <a:stretch>
            <a:fillRect/>
          </a:stretch>
        </p:blipFill>
        <p:spPr>
          <a:xfrm>
            <a:off x="1676425" y="1332838"/>
            <a:ext cx="8153400" cy="3314700"/>
          </a:xfrm>
          <a:prstGeom prst="rect">
            <a:avLst/>
          </a:prstGeom>
          <a:noFill/>
          <a:ln>
            <a:noFill/>
          </a:ln>
        </p:spPr>
      </p:pic>
      <p:pic>
        <p:nvPicPr>
          <p:cNvPr id="2" name="11">
            <a:hlinkClick r:id="" action="ppaction://media"/>
            <a:extLst>
              <a:ext uri="{FF2B5EF4-FFF2-40B4-BE49-F238E27FC236}">
                <a16:creationId xmlns:a16="http://schemas.microsoft.com/office/drawing/2014/main" id="{320E727F-426D-46AB-B24A-3E08D40B99A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5791200" y="3124200"/>
            <a:ext cx="609600" cy="609600"/>
          </a:xfrm>
          <a:prstGeom prst="rect">
            <a:avLst/>
          </a:prstGeom>
        </p:spPr>
      </p:pic>
    </p:spTree>
  </p:cSld>
  <p:clrMapOvr>
    <a:masterClrMapping/>
  </p:clrMapOvr>
  <p:transition spd="slow" advClick="0" advTm="1250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12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pic>
        <p:nvPicPr>
          <p:cNvPr id="133" name="Google Shape;133;p15"/>
          <p:cNvPicPr preferRelativeResize="0"/>
          <p:nvPr/>
        </p:nvPicPr>
        <p:blipFill>
          <a:blip r:embed="rId7">
            <a:alphaModFix/>
          </a:blip>
          <a:stretch>
            <a:fillRect/>
          </a:stretch>
        </p:blipFill>
        <p:spPr>
          <a:xfrm>
            <a:off x="4670993" y="960647"/>
            <a:ext cx="6927440" cy="2314843"/>
          </a:xfrm>
          <a:prstGeom prst="rect">
            <a:avLst/>
          </a:prstGeom>
          <a:noFill/>
          <a:ln>
            <a:noFill/>
          </a:ln>
        </p:spPr>
      </p:pic>
      <p:sp>
        <p:nvSpPr>
          <p:cNvPr id="134" name="Google Shape;134;p15"/>
          <p:cNvSpPr txBox="1"/>
          <p:nvPr/>
        </p:nvSpPr>
        <p:spPr>
          <a:xfrm>
            <a:off x="7301956" y="2911889"/>
            <a:ext cx="2369139" cy="363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b="1" dirty="0">
                <a:solidFill>
                  <a:schemeClr val="dk1"/>
                </a:solidFill>
              </a:rPr>
              <a:t>[그림2]  </a:t>
            </a:r>
            <a:r>
              <a:rPr lang="en-US" b="1" dirty="0" err="1">
                <a:solidFill>
                  <a:schemeClr val="dk1"/>
                </a:solidFill>
              </a:rPr>
              <a:t>점자입력</a:t>
            </a:r>
            <a:r>
              <a:rPr lang="en-US" b="1" dirty="0">
                <a:solidFill>
                  <a:schemeClr val="dk1"/>
                </a:solidFill>
              </a:rPr>
              <a:t> </a:t>
            </a:r>
            <a:r>
              <a:rPr lang="en-US" b="1" dirty="0" err="1">
                <a:solidFill>
                  <a:schemeClr val="dk1"/>
                </a:solidFill>
              </a:rPr>
              <a:t>구상도</a:t>
            </a:r>
            <a:endParaRPr b="1" dirty="0">
              <a:solidFill>
                <a:schemeClr val="dk1"/>
              </a:solidFill>
            </a:endParaRPr>
          </a:p>
          <a:p>
            <a:pPr marL="0" lvl="0" indent="0" algn="ctr" rtl="0">
              <a:spcBef>
                <a:spcPts val="0"/>
              </a:spcBef>
              <a:spcAft>
                <a:spcPts val="0"/>
              </a:spcAft>
              <a:buNone/>
            </a:pPr>
            <a:endParaRPr dirty="0"/>
          </a:p>
        </p:txBody>
      </p:sp>
      <p:pic>
        <p:nvPicPr>
          <p:cNvPr id="135" name="Google Shape;135;p15"/>
          <p:cNvPicPr preferRelativeResize="0"/>
          <p:nvPr/>
        </p:nvPicPr>
        <p:blipFill>
          <a:blip r:embed="rId8">
            <a:alphaModFix/>
          </a:blip>
          <a:stretch>
            <a:fillRect/>
          </a:stretch>
        </p:blipFill>
        <p:spPr>
          <a:xfrm>
            <a:off x="152400" y="1174500"/>
            <a:ext cx="4558175" cy="4544824"/>
          </a:xfrm>
          <a:prstGeom prst="rect">
            <a:avLst/>
          </a:prstGeom>
          <a:noFill/>
          <a:ln>
            <a:noFill/>
          </a:ln>
        </p:spPr>
      </p:pic>
      <p:sp>
        <p:nvSpPr>
          <p:cNvPr id="136" name="Google Shape;136;p15"/>
          <p:cNvSpPr txBox="1"/>
          <p:nvPr/>
        </p:nvSpPr>
        <p:spPr>
          <a:xfrm>
            <a:off x="1590304" y="5818275"/>
            <a:ext cx="2411680" cy="363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b="1" dirty="0">
                <a:solidFill>
                  <a:schemeClr val="dk1"/>
                </a:solidFill>
              </a:rPr>
              <a:t>[그림1]  </a:t>
            </a:r>
            <a:r>
              <a:rPr lang="en-US" b="1" dirty="0" err="1">
                <a:solidFill>
                  <a:schemeClr val="dk1"/>
                </a:solidFill>
              </a:rPr>
              <a:t>점자학습기</a:t>
            </a:r>
            <a:r>
              <a:rPr lang="en-US" b="1" dirty="0">
                <a:solidFill>
                  <a:schemeClr val="dk1"/>
                </a:solidFill>
              </a:rPr>
              <a:t> </a:t>
            </a:r>
            <a:r>
              <a:rPr lang="en-US" b="1" dirty="0" err="1">
                <a:solidFill>
                  <a:schemeClr val="dk1"/>
                </a:solidFill>
              </a:rPr>
              <a:t>구상도</a:t>
            </a:r>
            <a:endParaRPr b="1" dirty="0">
              <a:solidFill>
                <a:schemeClr val="dk1"/>
              </a:solidFill>
            </a:endParaRPr>
          </a:p>
          <a:p>
            <a:pPr marL="0" lvl="0" indent="0" algn="ctr" rtl="0">
              <a:spcBef>
                <a:spcPts val="0"/>
              </a:spcBef>
              <a:spcAft>
                <a:spcPts val="0"/>
              </a:spcAft>
              <a:buNone/>
            </a:pPr>
            <a:endParaRPr dirty="0"/>
          </a:p>
        </p:txBody>
      </p:sp>
      <p:sp>
        <p:nvSpPr>
          <p:cNvPr id="137" name="Google Shape;137;p15"/>
          <p:cNvSpPr txBox="1"/>
          <p:nvPr/>
        </p:nvSpPr>
        <p:spPr>
          <a:xfrm>
            <a:off x="455532" y="498947"/>
            <a:ext cx="614400" cy="4617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400">
                <a:solidFill>
                  <a:srgbClr val="00002F"/>
                </a:solidFill>
                <a:latin typeface="Arial"/>
                <a:ea typeface="Arial"/>
                <a:cs typeface="Arial"/>
                <a:sym typeface="Arial"/>
              </a:rPr>
              <a:t>0</a:t>
            </a:r>
            <a:r>
              <a:rPr lang="en-US" sz="2400">
                <a:solidFill>
                  <a:srgbClr val="00002F"/>
                </a:solidFill>
              </a:rPr>
              <a:t>3</a:t>
            </a:r>
            <a:r>
              <a:rPr lang="en-US" sz="2400">
                <a:solidFill>
                  <a:srgbClr val="00002F"/>
                </a:solidFill>
                <a:latin typeface="Arial"/>
                <a:ea typeface="Arial"/>
                <a:cs typeface="Arial"/>
                <a:sym typeface="Arial"/>
              </a:rPr>
              <a:t>.</a:t>
            </a:r>
            <a:endParaRPr sz="2400">
              <a:solidFill>
                <a:srgbClr val="00002F"/>
              </a:solidFill>
              <a:latin typeface="Arial"/>
              <a:ea typeface="Arial"/>
              <a:cs typeface="Arial"/>
              <a:sym typeface="Arial"/>
            </a:endParaRPr>
          </a:p>
        </p:txBody>
      </p:sp>
      <p:sp>
        <p:nvSpPr>
          <p:cNvPr id="138" name="Google Shape;138;p15"/>
          <p:cNvSpPr txBox="1"/>
          <p:nvPr/>
        </p:nvSpPr>
        <p:spPr>
          <a:xfrm>
            <a:off x="1026525" y="437400"/>
            <a:ext cx="3128700" cy="5847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3200">
                <a:solidFill>
                  <a:srgbClr val="00002F"/>
                </a:solidFill>
              </a:rPr>
              <a:t>기능 구현</a:t>
            </a:r>
            <a:endParaRPr sz="3200">
              <a:solidFill>
                <a:srgbClr val="00002F"/>
              </a:solidFill>
              <a:latin typeface="Arial"/>
              <a:ea typeface="Arial"/>
              <a:cs typeface="Arial"/>
              <a:sym typeface="Arial"/>
            </a:endParaRPr>
          </a:p>
        </p:txBody>
      </p:sp>
      <p:pic>
        <p:nvPicPr>
          <p:cNvPr id="2" name="12">
            <a:hlinkClick r:id="" action="ppaction://media"/>
            <a:extLst>
              <a:ext uri="{FF2B5EF4-FFF2-40B4-BE49-F238E27FC236}">
                <a16:creationId xmlns:a16="http://schemas.microsoft.com/office/drawing/2014/main" id="{561C6231-6C6F-44AA-9A48-D1EBCC0C0551}"/>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460332" y="5145548"/>
            <a:ext cx="609600" cy="609600"/>
          </a:xfrm>
          <a:prstGeom prst="rect">
            <a:avLst/>
          </a:prstGeom>
        </p:spPr>
      </p:pic>
      <p:pic>
        <p:nvPicPr>
          <p:cNvPr id="5" name="KakaoTalk_Video_20190314_1920_34_426">
            <a:hlinkClick r:id="" action="ppaction://media"/>
            <a:extLst>
              <a:ext uri="{FF2B5EF4-FFF2-40B4-BE49-F238E27FC236}">
                <a16:creationId xmlns:a16="http://schemas.microsoft.com/office/drawing/2014/main" id="{40A89B1D-92B9-4BA3-A20C-0A3A43E1F3C3}"/>
              </a:ext>
            </a:extLst>
          </p:cNvPr>
          <p:cNvPicPr>
            <a:picLocks noChangeAspect="1"/>
          </p:cNvPicPr>
          <p:nvPr>
            <a:videoFile r:link="rId4"/>
            <p:extLst>
              <p:ext uri="{DAA4B4D4-6D71-4841-9C94-3DE7FCFB9230}">
                <p14:media xmlns:p14="http://schemas.microsoft.com/office/powerpoint/2010/main" r:embed="rId3"/>
              </p:ext>
            </p:extLst>
          </p:nvPr>
        </p:nvPicPr>
        <p:blipFill>
          <a:blip r:embed="rId10"/>
          <a:stretch>
            <a:fillRect/>
          </a:stretch>
        </p:blipFill>
        <p:spPr>
          <a:xfrm>
            <a:off x="6096000" y="3582511"/>
            <a:ext cx="4781053" cy="2687242"/>
          </a:xfrm>
          <a:prstGeom prst="rect">
            <a:avLst/>
          </a:prstGeom>
        </p:spPr>
      </p:pic>
    </p:spTree>
  </p:cSld>
  <p:clrMapOvr>
    <a:masterClrMapping/>
  </p:clrMapOvr>
  <p:transition spd="slow" advClick="0" advTm="2550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5031" fill="hold"/>
                                        <p:tgtEl>
                                          <p:spTgt spid="2"/>
                                        </p:tgtEl>
                                      </p:cBhvr>
                                    </p:cmd>
                                  </p:childTnLst>
                                </p:cTn>
                              </p:par>
                              <p:par>
                                <p:cTn id="7" presetID="1" presetClass="mediacall" presetSubtype="0" fill="hold" nodeType="withEffect">
                                  <p:stCondLst>
                                    <p:cond delay="0"/>
                                  </p:stCondLst>
                                  <p:childTnLst>
                                    <p:cmd type="call" cmd="playFrom(0.0)">
                                      <p:cBhvr>
                                        <p:cTn id="8" dur="5417"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9" fill="hold" display="0">
                  <p:stCondLst>
                    <p:cond delay="indefinite"/>
                  </p:stCondLst>
                  <p:endCondLst>
                    <p:cond evt="onStopAudio" delay="0">
                      <p:tgtEl>
                        <p:sldTgt/>
                      </p:tgtEl>
                    </p:cond>
                  </p:endCondLst>
                </p:cTn>
                <p:tgtEl>
                  <p:spTgt spid="2"/>
                </p:tgtEl>
              </p:cMediaNode>
            </p:audio>
            <p:video>
              <p:cMediaNode vol="80000">
                <p:cTn id="10" repeatCount="indefinite" fill="remove" display="0">
                  <p:stCondLst>
                    <p:cond delay="indefinite"/>
                  </p:stCondLst>
                </p:cTn>
                <p:tgtEl>
                  <p:spTgt spid="5"/>
                </p:tgtEl>
              </p:cMediaNode>
            </p:video>
            <p:seq concurrent="1" nextAc="seek">
              <p:cTn id="11" restart="whenNotActive" fill="hold" evtFilter="cancelBubble" nodeType="interactiveSeq">
                <p:stCondLst>
                  <p:cond evt="onClick" delay="0">
                    <p:tgtEl>
                      <p:spTgt spid="5"/>
                    </p:tgtEl>
                  </p:cond>
                </p:stCondLst>
                <p:endSync evt="end" delay="0">
                  <p:rtn val="all"/>
                </p:endSync>
                <p:childTnLst>
                  <p:par>
                    <p:cTn id="12" fill="hold">
                      <p:stCondLst>
                        <p:cond delay="0"/>
                      </p:stCondLst>
                      <p:childTnLst>
                        <p:par>
                          <p:cTn id="13" fill="hold">
                            <p:stCondLst>
                              <p:cond delay="0"/>
                            </p:stCondLst>
                            <p:childTnLst>
                              <p:par>
                                <p:cTn id="14" presetID="2" presetClass="mediacall" presetSubtype="0" fill="hold" nodeType="withEffect">
                                  <p:stCondLst>
                                    <p:cond delay="0"/>
                                  </p:stCondLst>
                                  <p:childTnLst>
                                    <p:cmd type="call" cmd="togglePause">
                                      <p:cBhvr>
                                        <p:cTn id="15"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pic>
        <p:nvPicPr>
          <p:cNvPr id="144" name="Google Shape;144;p16"/>
          <p:cNvPicPr preferRelativeResize="0"/>
          <p:nvPr/>
        </p:nvPicPr>
        <p:blipFill>
          <a:blip r:embed="rId7">
            <a:alphaModFix/>
          </a:blip>
          <a:stretch>
            <a:fillRect/>
          </a:stretch>
        </p:blipFill>
        <p:spPr>
          <a:xfrm>
            <a:off x="762732" y="1326977"/>
            <a:ext cx="6092868" cy="4648750"/>
          </a:xfrm>
          <a:prstGeom prst="rect">
            <a:avLst/>
          </a:prstGeom>
          <a:noFill/>
          <a:ln>
            <a:noFill/>
          </a:ln>
        </p:spPr>
      </p:pic>
      <p:sp>
        <p:nvSpPr>
          <p:cNvPr id="145" name="Google Shape;145;p16"/>
          <p:cNvSpPr txBox="1"/>
          <p:nvPr/>
        </p:nvSpPr>
        <p:spPr>
          <a:xfrm>
            <a:off x="2590875" y="5899324"/>
            <a:ext cx="2244525" cy="337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b="1" dirty="0">
                <a:solidFill>
                  <a:schemeClr val="dk1"/>
                </a:solidFill>
              </a:rPr>
              <a:t>[그림3]  </a:t>
            </a:r>
            <a:r>
              <a:rPr lang="en-US" b="1" dirty="0" err="1">
                <a:solidFill>
                  <a:schemeClr val="dk1"/>
                </a:solidFill>
              </a:rPr>
              <a:t>점자출력</a:t>
            </a:r>
            <a:r>
              <a:rPr lang="en-US" b="1" dirty="0">
                <a:solidFill>
                  <a:schemeClr val="dk1"/>
                </a:solidFill>
              </a:rPr>
              <a:t> </a:t>
            </a:r>
            <a:r>
              <a:rPr lang="en-US" b="1" dirty="0" err="1">
                <a:solidFill>
                  <a:schemeClr val="dk1"/>
                </a:solidFill>
              </a:rPr>
              <a:t>구상도</a:t>
            </a:r>
            <a:endParaRPr b="1" dirty="0">
              <a:solidFill>
                <a:schemeClr val="dk1"/>
              </a:solidFill>
            </a:endParaRPr>
          </a:p>
          <a:p>
            <a:pPr marL="0" lvl="0" indent="0" algn="ctr" rtl="0">
              <a:spcBef>
                <a:spcPts val="0"/>
              </a:spcBef>
              <a:spcAft>
                <a:spcPts val="0"/>
              </a:spcAft>
              <a:buNone/>
            </a:pPr>
            <a:endParaRPr sz="1800" dirty="0"/>
          </a:p>
        </p:txBody>
      </p:sp>
      <p:sp>
        <p:nvSpPr>
          <p:cNvPr id="146" name="Google Shape;146;p16"/>
          <p:cNvSpPr txBox="1"/>
          <p:nvPr/>
        </p:nvSpPr>
        <p:spPr>
          <a:xfrm>
            <a:off x="455532" y="498947"/>
            <a:ext cx="614400" cy="4617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400">
                <a:solidFill>
                  <a:srgbClr val="00002F"/>
                </a:solidFill>
                <a:latin typeface="Arial"/>
                <a:ea typeface="Arial"/>
                <a:cs typeface="Arial"/>
                <a:sym typeface="Arial"/>
              </a:rPr>
              <a:t>0</a:t>
            </a:r>
            <a:r>
              <a:rPr lang="en-US" sz="2400">
                <a:solidFill>
                  <a:srgbClr val="00002F"/>
                </a:solidFill>
              </a:rPr>
              <a:t>3</a:t>
            </a:r>
            <a:r>
              <a:rPr lang="en-US" sz="2400">
                <a:solidFill>
                  <a:srgbClr val="00002F"/>
                </a:solidFill>
                <a:latin typeface="Arial"/>
                <a:ea typeface="Arial"/>
                <a:cs typeface="Arial"/>
                <a:sym typeface="Arial"/>
              </a:rPr>
              <a:t>.</a:t>
            </a:r>
            <a:endParaRPr sz="2400">
              <a:solidFill>
                <a:srgbClr val="00002F"/>
              </a:solidFill>
              <a:latin typeface="Arial"/>
              <a:ea typeface="Arial"/>
              <a:cs typeface="Arial"/>
              <a:sym typeface="Arial"/>
            </a:endParaRPr>
          </a:p>
        </p:txBody>
      </p:sp>
      <p:sp>
        <p:nvSpPr>
          <p:cNvPr id="147" name="Google Shape;147;p16"/>
          <p:cNvSpPr txBox="1"/>
          <p:nvPr/>
        </p:nvSpPr>
        <p:spPr>
          <a:xfrm>
            <a:off x="1026525" y="437400"/>
            <a:ext cx="3128700" cy="5847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3200">
                <a:solidFill>
                  <a:srgbClr val="00002F"/>
                </a:solidFill>
              </a:rPr>
              <a:t>기능 구현</a:t>
            </a:r>
            <a:endParaRPr sz="3200">
              <a:solidFill>
                <a:srgbClr val="00002F"/>
              </a:solidFill>
              <a:latin typeface="Arial"/>
              <a:ea typeface="Arial"/>
              <a:cs typeface="Arial"/>
              <a:sym typeface="Arial"/>
            </a:endParaRPr>
          </a:p>
        </p:txBody>
      </p:sp>
      <p:pic>
        <p:nvPicPr>
          <p:cNvPr id="2" name="13">
            <a:hlinkClick r:id="" action="ppaction://media"/>
            <a:extLst>
              <a:ext uri="{FF2B5EF4-FFF2-40B4-BE49-F238E27FC236}">
                <a16:creationId xmlns:a16="http://schemas.microsoft.com/office/drawing/2014/main" id="{089128CF-59A8-4E34-9C47-DB49D283D72B}"/>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5791200" y="3124200"/>
            <a:ext cx="609600" cy="609600"/>
          </a:xfrm>
          <a:prstGeom prst="rect">
            <a:avLst/>
          </a:prstGeom>
        </p:spPr>
      </p:pic>
      <p:pic>
        <p:nvPicPr>
          <p:cNvPr id="3" name="KakaoTalk_Video_20190314_1920_31_819">
            <a:hlinkClick r:id="" action="ppaction://media"/>
            <a:extLst>
              <a:ext uri="{FF2B5EF4-FFF2-40B4-BE49-F238E27FC236}">
                <a16:creationId xmlns:a16="http://schemas.microsoft.com/office/drawing/2014/main" id="{6628296D-E6A1-4DEB-8804-EDD03AA126F8}"/>
              </a:ext>
            </a:extLst>
          </p:cNvPr>
          <p:cNvPicPr>
            <a:picLocks noChangeAspect="1"/>
          </p:cNvPicPr>
          <p:nvPr>
            <a:videoFile r:link="rId4"/>
            <p:extLst>
              <p:ext uri="{DAA4B4D4-6D71-4841-9C94-3DE7FCFB9230}">
                <p14:media xmlns:p14="http://schemas.microsoft.com/office/powerpoint/2010/main" r:embed="rId3"/>
              </p:ext>
            </p:extLst>
          </p:nvPr>
        </p:nvPicPr>
        <p:blipFill>
          <a:blip r:embed="rId9"/>
          <a:stretch>
            <a:fillRect/>
          </a:stretch>
        </p:blipFill>
        <p:spPr>
          <a:xfrm>
            <a:off x="7020108" y="2062079"/>
            <a:ext cx="4863960" cy="2733842"/>
          </a:xfrm>
          <a:prstGeom prst="rect">
            <a:avLst/>
          </a:prstGeom>
        </p:spPr>
      </p:pic>
    </p:spTree>
  </p:cSld>
  <p:clrMapOvr>
    <a:masterClrMapping/>
  </p:clrMapOvr>
  <p:transition spd="slow" advClick="0" advTm="1550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5929" fill="hold"/>
                                        <p:tgtEl>
                                          <p:spTgt spid="2"/>
                                        </p:tgtEl>
                                      </p:cBhvr>
                                    </p:cmd>
                                  </p:childTnLst>
                                </p:cTn>
                              </p:par>
                              <p:par>
                                <p:cTn id="7" presetID="1" presetClass="mediacall" presetSubtype="0" fill="hold" nodeType="withEffect">
                                  <p:stCondLst>
                                    <p:cond delay="0"/>
                                  </p:stCondLst>
                                  <p:childTnLst>
                                    <p:cmd type="call" cmd="playFrom(0.0)">
                                      <p:cBhvr>
                                        <p:cTn id="8" dur="475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9" repeatCount="indefinite" fill="remove" display="0">
                  <p:stCondLst>
                    <p:cond delay="indefinite"/>
                  </p:stCondLst>
                </p:cTn>
                <p:tgtEl>
                  <p:spTgt spid="3"/>
                </p:tgtEl>
              </p:cMediaNode>
            </p:video>
            <p:seq concurrent="1" nextAc="seek">
              <p:cTn id="10" restart="whenNotActive" fill="hold" evtFilter="cancelBubble" nodeType="interactiveSeq">
                <p:stCondLst>
                  <p:cond evt="onClick" delay="0">
                    <p:tgtEl>
                      <p:spTgt spid="3"/>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withEffect">
                                  <p:stCondLst>
                                    <p:cond delay="0"/>
                                  </p:stCondLst>
                                  <p:childTnLst>
                                    <p:cmd type="call" cmd="togglePause">
                                      <p:cBhvr>
                                        <p:cTn id="14" dur="1" fill="hold"/>
                                        <p:tgtEl>
                                          <p:spTgt spid="3"/>
                                        </p:tgtEl>
                                      </p:cBhvr>
                                    </p:cmd>
                                  </p:childTnLst>
                                </p:cTn>
                              </p:par>
                            </p:childTnLst>
                          </p:cTn>
                        </p:par>
                      </p:childTnLst>
                    </p:cTn>
                  </p:par>
                </p:childTnLst>
              </p:cTn>
              <p:nextCondLst>
                <p:cond evt="onClick" delay="0">
                  <p:tgtEl>
                    <p:spTgt spid="3"/>
                  </p:tgtEl>
                </p:cond>
              </p:nextCondLst>
            </p:seq>
            <p:audio>
              <p:cMediaNode vol="80000" showWhenStopped="0">
                <p:cTn id="15" fill="hold" display="0">
                  <p:stCondLst>
                    <p:cond delay="indefinite"/>
                  </p:stCondLst>
                  <p:endCondLst>
                    <p:cond evt="onStopAudio" delay="0">
                      <p:tgtEl>
                        <p:sldTgt/>
                      </p:tgtEl>
                    </p:cond>
                  </p:endCondLst>
                </p:cTn>
                <p:tgtEl>
                  <p:spTgt spid="2"/>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17"/>
          <p:cNvSpPr txBox="1"/>
          <p:nvPr/>
        </p:nvSpPr>
        <p:spPr>
          <a:xfrm>
            <a:off x="5077470" y="5984955"/>
            <a:ext cx="2037060" cy="263445"/>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b="1" dirty="0">
                <a:solidFill>
                  <a:schemeClr val="dk1"/>
                </a:solidFill>
              </a:rPr>
              <a:t>[그림4]  App UI </a:t>
            </a:r>
            <a:r>
              <a:rPr lang="en-US" b="1" dirty="0" err="1">
                <a:solidFill>
                  <a:schemeClr val="dk1"/>
                </a:solidFill>
              </a:rPr>
              <a:t>구상도</a:t>
            </a:r>
            <a:endParaRPr b="1" dirty="0">
              <a:solidFill>
                <a:schemeClr val="dk1"/>
              </a:solidFill>
            </a:endParaRPr>
          </a:p>
          <a:p>
            <a:pPr marL="0" lvl="0" indent="0" algn="ctr" rtl="0">
              <a:spcBef>
                <a:spcPts val="0"/>
              </a:spcBef>
              <a:spcAft>
                <a:spcPts val="0"/>
              </a:spcAft>
              <a:buNone/>
            </a:pPr>
            <a:endParaRPr sz="1800" dirty="0"/>
          </a:p>
        </p:txBody>
      </p:sp>
      <p:sp>
        <p:nvSpPr>
          <p:cNvPr id="154" name="Google Shape;154;p17"/>
          <p:cNvSpPr txBox="1"/>
          <p:nvPr/>
        </p:nvSpPr>
        <p:spPr>
          <a:xfrm>
            <a:off x="455532" y="498947"/>
            <a:ext cx="614400" cy="4617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400">
                <a:solidFill>
                  <a:srgbClr val="00002F"/>
                </a:solidFill>
                <a:latin typeface="Arial"/>
                <a:ea typeface="Arial"/>
                <a:cs typeface="Arial"/>
                <a:sym typeface="Arial"/>
              </a:rPr>
              <a:t>0</a:t>
            </a:r>
            <a:r>
              <a:rPr lang="en-US" sz="2400">
                <a:solidFill>
                  <a:srgbClr val="00002F"/>
                </a:solidFill>
              </a:rPr>
              <a:t>3</a:t>
            </a:r>
            <a:r>
              <a:rPr lang="en-US" sz="2400">
                <a:solidFill>
                  <a:srgbClr val="00002F"/>
                </a:solidFill>
                <a:latin typeface="Arial"/>
                <a:ea typeface="Arial"/>
                <a:cs typeface="Arial"/>
                <a:sym typeface="Arial"/>
              </a:rPr>
              <a:t>.</a:t>
            </a:r>
            <a:endParaRPr sz="2400">
              <a:solidFill>
                <a:srgbClr val="00002F"/>
              </a:solidFill>
              <a:latin typeface="Arial"/>
              <a:ea typeface="Arial"/>
              <a:cs typeface="Arial"/>
              <a:sym typeface="Arial"/>
            </a:endParaRPr>
          </a:p>
        </p:txBody>
      </p:sp>
      <p:sp>
        <p:nvSpPr>
          <p:cNvPr id="155" name="Google Shape;155;p17"/>
          <p:cNvSpPr txBox="1"/>
          <p:nvPr/>
        </p:nvSpPr>
        <p:spPr>
          <a:xfrm>
            <a:off x="1026525" y="437400"/>
            <a:ext cx="3128700" cy="5847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3200">
                <a:solidFill>
                  <a:srgbClr val="00002F"/>
                </a:solidFill>
              </a:rPr>
              <a:t>기능 구현</a:t>
            </a:r>
            <a:endParaRPr sz="3200">
              <a:solidFill>
                <a:srgbClr val="00002F"/>
              </a:solidFill>
              <a:latin typeface="Arial"/>
              <a:ea typeface="Arial"/>
              <a:cs typeface="Arial"/>
              <a:sym typeface="Arial"/>
            </a:endParaRPr>
          </a:p>
        </p:txBody>
      </p:sp>
      <p:pic>
        <p:nvPicPr>
          <p:cNvPr id="156" name="Google Shape;156;p17"/>
          <p:cNvPicPr preferRelativeResize="0"/>
          <p:nvPr/>
        </p:nvPicPr>
        <p:blipFill>
          <a:blip r:embed="rId5">
            <a:alphaModFix/>
          </a:blip>
          <a:stretch>
            <a:fillRect/>
          </a:stretch>
        </p:blipFill>
        <p:spPr>
          <a:xfrm>
            <a:off x="2704755" y="997988"/>
            <a:ext cx="6782482" cy="4862025"/>
          </a:xfrm>
          <a:prstGeom prst="rect">
            <a:avLst/>
          </a:prstGeom>
          <a:noFill/>
          <a:ln>
            <a:noFill/>
          </a:ln>
        </p:spPr>
      </p:pic>
      <p:pic>
        <p:nvPicPr>
          <p:cNvPr id="2" name="14">
            <a:hlinkClick r:id="" action="ppaction://media"/>
            <a:extLst>
              <a:ext uri="{FF2B5EF4-FFF2-40B4-BE49-F238E27FC236}">
                <a16:creationId xmlns:a16="http://schemas.microsoft.com/office/drawing/2014/main" id="{9A907EB9-92A9-40DB-A534-667770AEE4A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5791200" y="3124200"/>
            <a:ext cx="609600" cy="609600"/>
          </a:xfrm>
          <a:prstGeom prst="rect">
            <a:avLst/>
          </a:prstGeom>
        </p:spPr>
      </p:pic>
    </p:spTree>
  </p:cSld>
  <p:clrMapOvr>
    <a:masterClrMapping/>
  </p:clrMapOvr>
  <p:transition spd="slow" advClick="0" advTm="1650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641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18"/>
          <p:cNvSpPr txBox="1"/>
          <p:nvPr/>
        </p:nvSpPr>
        <p:spPr>
          <a:xfrm>
            <a:off x="4000500" y="2472875"/>
            <a:ext cx="1390500" cy="7695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4400">
                <a:solidFill>
                  <a:srgbClr val="00002F"/>
                </a:solidFill>
              </a:rPr>
              <a:t>04</a:t>
            </a:r>
            <a:endParaRPr sz="4400">
              <a:solidFill>
                <a:srgbClr val="00002F"/>
              </a:solidFill>
              <a:latin typeface="Arial"/>
              <a:ea typeface="Arial"/>
              <a:cs typeface="Arial"/>
              <a:sym typeface="Arial"/>
            </a:endParaRPr>
          </a:p>
        </p:txBody>
      </p:sp>
      <p:sp>
        <p:nvSpPr>
          <p:cNvPr id="162" name="Google Shape;162;p18"/>
          <p:cNvSpPr/>
          <p:nvPr/>
        </p:nvSpPr>
        <p:spPr>
          <a:xfrm>
            <a:off x="4000499" y="3169741"/>
            <a:ext cx="4200000" cy="473400"/>
          </a:xfrm>
          <a:prstGeom prst="rect">
            <a:avLst/>
          </a:prstGeom>
          <a:solidFill>
            <a:srgbClr val="8DBABD"/>
          </a:solidFill>
          <a:ln w="12700" cap="flat" cmpd="sng">
            <a:solidFill>
              <a:srgbClr val="8DBABD"/>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dirty="0" err="1">
                <a:solidFill>
                  <a:schemeClr val="lt1"/>
                </a:solidFill>
                <a:latin typeface="+mj-ea"/>
                <a:ea typeface="+mj-ea"/>
              </a:rPr>
              <a:t>기대효과</a:t>
            </a:r>
            <a:endParaRPr sz="1800" b="1" dirty="0">
              <a:solidFill>
                <a:schemeClr val="lt1"/>
              </a:solidFill>
              <a:latin typeface="+mj-ea"/>
              <a:ea typeface="+mj-ea"/>
              <a:cs typeface="Arial"/>
              <a:sym typeface="Arial"/>
            </a:endParaRPr>
          </a:p>
        </p:txBody>
      </p:sp>
      <p:pic>
        <p:nvPicPr>
          <p:cNvPr id="163" name="Google Shape;163;p18"/>
          <p:cNvPicPr preferRelativeResize="0"/>
          <p:nvPr/>
        </p:nvPicPr>
        <p:blipFill>
          <a:blip r:embed="rId3">
            <a:alphaModFix/>
          </a:blip>
          <a:stretch>
            <a:fillRect/>
          </a:stretch>
        </p:blipFill>
        <p:spPr>
          <a:xfrm>
            <a:off x="323850" y="6169603"/>
            <a:ext cx="1476374" cy="461350"/>
          </a:xfrm>
          <a:prstGeom prst="rect">
            <a:avLst/>
          </a:prstGeom>
          <a:noFill/>
          <a:ln>
            <a:noFill/>
          </a:ln>
        </p:spPr>
      </p:pic>
    </p:spTree>
  </p:cSld>
  <p:clrMapOvr>
    <a:masterClrMapping/>
  </p:clrMapOvr>
  <p:transition spd="slow" advClick="0" advTm="1000"/>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pic>
        <p:nvPicPr>
          <p:cNvPr id="168" name="Google Shape;168;p19"/>
          <p:cNvPicPr preferRelativeResize="0"/>
          <p:nvPr/>
        </p:nvPicPr>
        <p:blipFill>
          <a:blip r:embed="rId5">
            <a:alphaModFix/>
          </a:blip>
          <a:stretch>
            <a:fillRect/>
          </a:stretch>
        </p:blipFill>
        <p:spPr>
          <a:xfrm>
            <a:off x="323850" y="6169603"/>
            <a:ext cx="1476374" cy="461350"/>
          </a:xfrm>
          <a:prstGeom prst="rect">
            <a:avLst/>
          </a:prstGeom>
          <a:noFill/>
          <a:ln>
            <a:noFill/>
          </a:ln>
        </p:spPr>
      </p:pic>
      <p:sp>
        <p:nvSpPr>
          <p:cNvPr id="169" name="Google Shape;169;p19"/>
          <p:cNvSpPr txBox="1"/>
          <p:nvPr/>
        </p:nvSpPr>
        <p:spPr>
          <a:xfrm>
            <a:off x="2703300" y="2156901"/>
            <a:ext cx="6785400" cy="2877900"/>
          </a:xfrm>
          <a:prstGeom prst="rect">
            <a:avLst/>
          </a:prstGeom>
          <a:noFill/>
          <a:ln>
            <a:noFill/>
          </a:ln>
        </p:spPr>
        <p:txBody>
          <a:bodyPr spcFirstLastPara="1" wrap="square" lIns="91425" tIns="91425" rIns="91425" bIns="91425" anchor="ctr" anchorCtr="0">
            <a:noAutofit/>
          </a:bodyPr>
          <a:lstStyle/>
          <a:p>
            <a:pPr marL="457200" lvl="0" indent="-387350" algn="l" rtl="0">
              <a:spcBef>
                <a:spcPts val="0"/>
              </a:spcBef>
              <a:spcAft>
                <a:spcPts val="0"/>
              </a:spcAft>
              <a:buClr>
                <a:srgbClr val="00002F"/>
              </a:buClr>
              <a:buSzPts val="2500"/>
              <a:buChar char="●"/>
            </a:pPr>
            <a:r>
              <a:rPr lang="en-US" sz="2500"/>
              <a:t>점자 문맹률 감소</a:t>
            </a:r>
            <a:endParaRPr sz="2500"/>
          </a:p>
          <a:p>
            <a:pPr marL="0" lvl="0" indent="0" algn="l" rtl="0">
              <a:spcBef>
                <a:spcPts val="0"/>
              </a:spcBef>
              <a:spcAft>
                <a:spcPts val="0"/>
              </a:spcAft>
              <a:buNone/>
            </a:pPr>
            <a:endParaRPr sz="2500"/>
          </a:p>
          <a:p>
            <a:pPr marL="457200" lvl="0" indent="-387350" algn="l" rtl="0">
              <a:spcBef>
                <a:spcPts val="0"/>
              </a:spcBef>
              <a:spcAft>
                <a:spcPts val="0"/>
              </a:spcAft>
              <a:buClr>
                <a:srgbClr val="00002F"/>
              </a:buClr>
              <a:buSzPts val="2500"/>
              <a:buChar char="●"/>
            </a:pPr>
            <a:r>
              <a:rPr lang="en-US" sz="2500"/>
              <a:t>점자 교육인력 양성에 도움</a:t>
            </a:r>
            <a:endParaRPr sz="2500"/>
          </a:p>
          <a:p>
            <a:pPr marL="0" lvl="0" indent="0" algn="l" rtl="0">
              <a:spcBef>
                <a:spcPts val="0"/>
              </a:spcBef>
              <a:spcAft>
                <a:spcPts val="0"/>
              </a:spcAft>
              <a:buNone/>
            </a:pPr>
            <a:endParaRPr sz="2500"/>
          </a:p>
          <a:p>
            <a:pPr marL="457200" lvl="0" indent="-387350" algn="l" rtl="0">
              <a:spcBef>
                <a:spcPts val="0"/>
              </a:spcBef>
              <a:spcAft>
                <a:spcPts val="0"/>
              </a:spcAft>
              <a:buClr>
                <a:srgbClr val="00002F"/>
              </a:buClr>
              <a:buSzPts val="2500"/>
              <a:buChar char="●"/>
            </a:pPr>
            <a:r>
              <a:rPr lang="en-US" sz="2500"/>
              <a:t>시각장애인들의 다양한 문화 생활 확대</a:t>
            </a:r>
            <a:endParaRPr sz="2500"/>
          </a:p>
          <a:p>
            <a:pPr marL="0" lvl="0" indent="0" algn="l" rtl="0">
              <a:spcBef>
                <a:spcPts val="0"/>
              </a:spcBef>
              <a:spcAft>
                <a:spcPts val="0"/>
              </a:spcAft>
              <a:buNone/>
            </a:pPr>
            <a:endParaRPr sz="2500"/>
          </a:p>
        </p:txBody>
      </p:sp>
      <p:sp>
        <p:nvSpPr>
          <p:cNvPr id="170" name="Google Shape;170;p19"/>
          <p:cNvSpPr txBox="1"/>
          <p:nvPr/>
        </p:nvSpPr>
        <p:spPr>
          <a:xfrm>
            <a:off x="1026525" y="437400"/>
            <a:ext cx="3316875" cy="5847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3200" dirty="0" err="1">
                <a:solidFill>
                  <a:srgbClr val="00002F"/>
                </a:solidFill>
              </a:rPr>
              <a:t>기대효과</a:t>
            </a:r>
            <a:r>
              <a:rPr lang="en-US" sz="3200" dirty="0">
                <a:solidFill>
                  <a:srgbClr val="00002F"/>
                </a:solidFill>
              </a:rPr>
              <a:t>   </a:t>
            </a:r>
            <a:endParaRPr sz="3200" dirty="0">
              <a:solidFill>
                <a:srgbClr val="00002F"/>
              </a:solidFill>
              <a:latin typeface="Arial"/>
              <a:ea typeface="Arial"/>
              <a:cs typeface="Arial"/>
              <a:sym typeface="Arial"/>
            </a:endParaRPr>
          </a:p>
        </p:txBody>
      </p:sp>
      <p:sp>
        <p:nvSpPr>
          <p:cNvPr id="171" name="Google Shape;171;p19"/>
          <p:cNvSpPr txBox="1"/>
          <p:nvPr/>
        </p:nvSpPr>
        <p:spPr>
          <a:xfrm>
            <a:off x="455532" y="498947"/>
            <a:ext cx="614400" cy="4617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400">
                <a:solidFill>
                  <a:srgbClr val="00002F"/>
                </a:solidFill>
                <a:latin typeface="Arial"/>
                <a:ea typeface="Arial"/>
                <a:cs typeface="Arial"/>
                <a:sym typeface="Arial"/>
              </a:rPr>
              <a:t>0</a:t>
            </a:r>
            <a:r>
              <a:rPr lang="en-US" sz="2400">
                <a:solidFill>
                  <a:srgbClr val="00002F"/>
                </a:solidFill>
              </a:rPr>
              <a:t>4</a:t>
            </a:r>
            <a:r>
              <a:rPr lang="en-US" sz="2400">
                <a:solidFill>
                  <a:srgbClr val="00002F"/>
                </a:solidFill>
                <a:latin typeface="Arial"/>
                <a:ea typeface="Arial"/>
                <a:cs typeface="Arial"/>
                <a:sym typeface="Arial"/>
              </a:rPr>
              <a:t>.</a:t>
            </a:r>
            <a:endParaRPr sz="2400">
              <a:solidFill>
                <a:srgbClr val="00002F"/>
              </a:solidFill>
              <a:latin typeface="Arial"/>
              <a:ea typeface="Arial"/>
              <a:cs typeface="Arial"/>
              <a:sym typeface="Arial"/>
            </a:endParaRPr>
          </a:p>
        </p:txBody>
      </p:sp>
      <p:pic>
        <p:nvPicPr>
          <p:cNvPr id="2" name="16">
            <a:hlinkClick r:id="" action="ppaction://media"/>
            <a:extLst>
              <a:ext uri="{FF2B5EF4-FFF2-40B4-BE49-F238E27FC236}">
                <a16:creationId xmlns:a16="http://schemas.microsoft.com/office/drawing/2014/main" id="{9FCBB7D9-21B6-410B-A43D-B03097F491A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5791200" y="3124200"/>
            <a:ext cx="609600" cy="609600"/>
          </a:xfrm>
          <a:prstGeom prst="rect">
            <a:avLst/>
          </a:prstGeom>
        </p:spPr>
      </p:pic>
    </p:spTree>
  </p:cSld>
  <p:clrMapOvr>
    <a:masterClrMapping/>
  </p:clrMapOvr>
  <p:transition spd="slow" advClick="0" advTm="1150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112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21"/>
          <p:cNvSpPr txBox="1"/>
          <p:nvPr/>
        </p:nvSpPr>
        <p:spPr>
          <a:xfrm>
            <a:off x="3868350" y="2524050"/>
            <a:ext cx="4455300" cy="12003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7200" dirty="0">
                <a:solidFill>
                  <a:srgbClr val="00002F"/>
                </a:solidFill>
                <a:latin typeface="Arial"/>
                <a:ea typeface="Arial"/>
                <a:cs typeface="Arial"/>
                <a:sym typeface="Arial"/>
              </a:rPr>
              <a:t>Thank you</a:t>
            </a:r>
            <a:endParaRPr sz="7200" dirty="0">
              <a:solidFill>
                <a:srgbClr val="00002F"/>
              </a:solidFill>
              <a:latin typeface="Arial"/>
              <a:ea typeface="Arial"/>
              <a:cs typeface="Arial"/>
              <a:sym typeface="Arial"/>
            </a:endParaRPr>
          </a:p>
        </p:txBody>
      </p:sp>
      <p:pic>
        <p:nvPicPr>
          <p:cNvPr id="186" name="Google Shape;186;p21"/>
          <p:cNvPicPr preferRelativeResize="0"/>
          <p:nvPr/>
        </p:nvPicPr>
        <p:blipFill>
          <a:blip r:embed="rId5">
            <a:alphaModFix/>
          </a:blip>
          <a:stretch>
            <a:fillRect/>
          </a:stretch>
        </p:blipFill>
        <p:spPr>
          <a:xfrm>
            <a:off x="323850" y="6169603"/>
            <a:ext cx="1476374" cy="461350"/>
          </a:xfrm>
          <a:prstGeom prst="rect">
            <a:avLst/>
          </a:prstGeom>
          <a:noFill/>
          <a:ln>
            <a:noFill/>
          </a:ln>
        </p:spPr>
      </p:pic>
      <p:pic>
        <p:nvPicPr>
          <p:cNvPr id="2" name="18">
            <a:hlinkClick r:id="" action="ppaction://media"/>
            <a:extLst>
              <a:ext uri="{FF2B5EF4-FFF2-40B4-BE49-F238E27FC236}">
                <a16:creationId xmlns:a16="http://schemas.microsoft.com/office/drawing/2014/main" id="{B42DA159-B841-4F0E-B817-2960DE5CC55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5791200" y="3124200"/>
            <a:ext cx="609600" cy="609600"/>
          </a:xfrm>
          <a:prstGeom prst="rect">
            <a:avLst/>
          </a:prstGeom>
        </p:spPr>
      </p:pic>
      <p:sp>
        <p:nvSpPr>
          <p:cNvPr id="5" name="Google Shape;185;p21">
            <a:extLst>
              <a:ext uri="{FF2B5EF4-FFF2-40B4-BE49-F238E27FC236}">
                <a16:creationId xmlns:a16="http://schemas.microsoft.com/office/drawing/2014/main" id="{86E52E3F-8857-414A-BF34-6B745D880475}"/>
              </a:ext>
            </a:extLst>
          </p:cNvPr>
          <p:cNvSpPr txBox="1"/>
          <p:nvPr/>
        </p:nvSpPr>
        <p:spPr>
          <a:xfrm>
            <a:off x="3868350" y="4175760"/>
            <a:ext cx="4455300" cy="75834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4000" dirty="0">
                <a:solidFill>
                  <a:srgbClr val="002060"/>
                </a:solidFill>
                <a:latin typeface="+mn-ea"/>
                <a:ea typeface="+mn-ea"/>
              </a:rPr>
              <a:t>Q&amp;A</a:t>
            </a:r>
            <a:endParaRPr sz="4000" dirty="0">
              <a:solidFill>
                <a:srgbClr val="002060"/>
              </a:solidFill>
              <a:latin typeface="+mn-ea"/>
              <a:ea typeface="+mn-ea"/>
              <a:sym typeface="Arial"/>
            </a:endParaRPr>
          </a:p>
        </p:txBody>
      </p:sp>
    </p:spTree>
  </p:cSld>
  <p:clrMapOvr>
    <a:masterClrMapping/>
  </p:clrMapOvr>
  <p:transition spd="slow" advClick="0" advTm="150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78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7"/>
        <p:cNvGrpSpPr/>
        <p:nvPr/>
      </p:nvGrpSpPr>
      <p:grpSpPr>
        <a:xfrm>
          <a:off x="0" y="0"/>
          <a:ext cx="0" cy="0"/>
          <a:chOff x="0" y="0"/>
          <a:chExt cx="0" cy="0"/>
        </a:xfrm>
      </p:grpSpPr>
      <p:sp>
        <p:nvSpPr>
          <p:cNvPr id="28" name="Google Shape;28;p5"/>
          <p:cNvSpPr txBox="1"/>
          <p:nvPr/>
        </p:nvSpPr>
        <p:spPr>
          <a:xfrm>
            <a:off x="1104681" y="2497938"/>
            <a:ext cx="2012100" cy="1862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4800" b="1" i="0" u="none" strike="noStrike" cap="none">
                <a:solidFill>
                  <a:srgbClr val="00002F"/>
                </a:solidFill>
                <a:latin typeface="Arial"/>
                <a:ea typeface="Arial"/>
                <a:cs typeface="Arial"/>
                <a:sym typeface="Arial"/>
              </a:rPr>
              <a:t>01</a:t>
            </a:r>
            <a:endParaRPr sz="4800" b="1">
              <a:solidFill>
                <a:srgbClr val="00002F"/>
              </a:solidFill>
              <a:latin typeface="Arial"/>
              <a:ea typeface="Arial"/>
              <a:cs typeface="Arial"/>
              <a:sym typeface="Arial"/>
            </a:endParaRPr>
          </a:p>
        </p:txBody>
      </p:sp>
      <p:sp>
        <p:nvSpPr>
          <p:cNvPr id="29" name="Google Shape;29;p5"/>
          <p:cNvSpPr/>
          <p:nvPr/>
        </p:nvSpPr>
        <p:spPr>
          <a:xfrm>
            <a:off x="915214" y="3194050"/>
            <a:ext cx="2201700" cy="469800"/>
          </a:xfrm>
          <a:prstGeom prst="rect">
            <a:avLst/>
          </a:prstGeom>
          <a:solidFill>
            <a:schemeClr val="lt1">
              <a:alpha val="80000"/>
            </a:schemeClr>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000">
                <a:solidFill>
                  <a:srgbClr val="00002F"/>
                </a:solidFill>
              </a:rPr>
              <a:t>개요</a:t>
            </a:r>
            <a:endParaRPr sz="2000">
              <a:solidFill>
                <a:srgbClr val="00002F"/>
              </a:solidFill>
              <a:latin typeface="Arial"/>
              <a:ea typeface="Arial"/>
              <a:cs typeface="Arial"/>
              <a:sym typeface="Arial"/>
            </a:endParaRPr>
          </a:p>
        </p:txBody>
      </p:sp>
      <p:sp>
        <p:nvSpPr>
          <p:cNvPr id="30" name="Google Shape;30;p5"/>
          <p:cNvSpPr txBox="1"/>
          <p:nvPr/>
        </p:nvSpPr>
        <p:spPr>
          <a:xfrm>
            <a:off x="3656206" y="2497938"/>
            <a:ext cx="2012100" cy="1862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4800" b="1">
                <a:solidFill>
                  <a:srgbClr val="00002F"/>
                </a:solidFill>
                <a:latin typeface="Arial"/>
                <a:ea typeface="Arial"/>
                <a:cs typeface="Arial"/>
                <a:sym typeface="Arial"/>
              </a:rPr>
              <a:t>02</a:t>
            </a:r>
            <a:endParaRPr sz="4800" b="1">
              <a:solidFill>
                <a:srgbClr val="00002F"/>
              </a:solidFill>
              <a:latin typeface="Arial"/>
              <a:ea typeface="Arial"/>
              <a:cs typeface="Arial"/>
              <a:sym typeface="Arial"/>
            </a:endParaRPr>
          </a:p>
        </p:txBody>
      </p:sp>
      <p:sp>
        <p:nvSpPr>
          <p:cNvPr id="31" name="Google Shape;31;p5"/>
          <p:cNvSpPr/>
          <p:nvPr/>
        </p:nvSpPr>
        <p:spPr>
          <a:xfrm>
            <a:off x="3466739" y="3194000"/>
            <a:ext cx="2201700" cy="469800"/>
          </a:xfrm>
          <a:prstGeom prst="rect">
            <a:avLst/>
          </a:prstGeom>
          <a:solidFill>
            <a:schemeClr val="lt1">
              <a:alpha val="80000"/>
            </a:schemeClr>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000">
                <a:solidFill>
                  <a:srgbClr val="00002F"/>
                </a:solidFill>
              </a:rPr>
              <a:t>목표</a:t>
            </a:r>
            <a:endParaRPr sz="2000">
              <a:solidFill>
                <a:srgbClr val="00002F"/>
              </a:solidFill>
              <a:latin typeface="Arial"/>
              <a:ea typeface="Arial"/>
              <a:cs typeface="Arial"/>
              <a:sym typeface="Arial"/>
            </a:endParaRPr>
          </a:p>
        </p:txBody>
      </p:sp>
      <p:sp>
        <p:nvSpPr>
          <p:cNvPr id="32" name="Google Shape;32;p5"/>
          <p:cNvSpPr txBox="1"/>
          <p:nvPr/>
        </p:nvSpPr>
        <p:spPr>
          <a:xfrm>
            <a:off x="6207731" y="2497938"/>
            <a:ext cx="2012100" cy="1862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4800" b="1">
                <a:solidFill>
                  <a:srgbClr val="00002F"/>
                </a:solidFill>
                <a:latin typeface="Arial"/>
                <a:ea typeface="Arial"/>
                <a:cs typeface="Arial"/>
                <a:sym typeface="Arial"/>
              </a:rPr>
              <a:t>03</a:t>
            </a:r>
            <a:endParaRPr sz="4800" b="1">
              <a:solidFill>
                <a:srgbClr val="00002F"/>
              </a:solidFill>
              <a:latin typeface="Arial"/>
              <a:ea typeface="Arial"/>
              <a:cs typeface="Arial"/>
              <a:sym typeface="Arial"/>
            </a:endParaRPr>
          </a:p>
        </p:txBody>
      </p:sp>
      <p:sp>
        <p:nvSpPr>
          <p:cNvPr id="33" name="Google Shape;33;p5"/>
          <p:cNvSpPr/>
          <p:nvPr/>
        </p:nvSpPr>
        <p:spPr>
          <a:xfrm>
            <a:off x="6207564" y="3193950"/>
            <a:ext cx="2201700" cy="469800"/>
          </a:xfrm>
          <a:prstGeom prst="rect">
            <a:avLst/>
          </a:prstGeom>
          <a:solidFill>
            <a:schemeClr val="lt1">
              <a:alpha val="80000"/>
            </a:schemeClr>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000">
                <a:solidFill>
                  <a:srgbClr val="00002F"/>
                </a:solidFill>
              </a:rPr>
              <a:t>기능 구현</a:t>
            </a:r>
            <a:endParaRPr sz="2000">
              <a:solidFill>
                <a:srgbClr val="00002F"/>
              </a:solidFill>
              <a:latin typeface="Arial"/>
              <a:ea typeface="Arial"/>
              <a:cs typeface="Arial"/>
              <a:sym typeface="Arial"/>
            </a:endParaRPr>
          </a:p>
        </p:txBody>
      </p:sp>
      <p:sp>
        <p:nvSpPr>
          <p:cNvPr id="34" name="Google Shape;34;p5"/>
          <p:cNvSpPr txBox="1"/>
          <p:nvPr/>
        </p:nvSpPr>
        <p:spPr>
          <a:xfrm>
            <a:off x="4838552" y="658450"/>
            <a:ext cx="2514900" cy="5847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3200">
                <a:solidFill>
                  <a:srgbClr val="00002F"/>
                </a:solidFill>
                <a:latin typeface="Arial"/>
                <a:ea typeface="Arial"/>
                <a:cs typeface="Arial"/>
                <a:sym typeface="Arial"/>
              </a:rPr>
              <a:t>CONTENTS</a:t>
            </a:r>
            <a:endParaRPr sz="3200">
              <a:solidFill>
                <a:srgbClr val="00002F"/>
              </a:solidFill>
              <a:latin typeface="Arial"/>
              <a:ea typeface="Arial"/>
              <a:cs typeface="Arial"/>
              <a:sym typeface="Arial"/>
            </a:endParaRPr>
          </a:p>
        </p:txBody>
      </p:sp>
      <p:cxnSp>
        <p:nvCxnSpPr>
          <p:cNvPr id="35" name="Google Shape;35;p5"/>
          <p:cNvCxnSpPr/>
          <p:nvPr/>
        </p:nvCxnSpPr>
        <p:spPr>
          <a:xfrm>
            <a:off x="5014614" y="1243148"/>
            <a:ext cx="2160000" cy="0"/>
          </a:xfrm>
          <a:prstGeom prst="straightConnector1">
            <a:avLst/>
          </a:prstGeom>
          <a:noFill/>
          <a:ln w="9525" cap="flat" cmpd="sng">
            <a:solidFill>
              <a:srgbClr val="7F7F7F"/>
            </a:solidFill>
            <a:prstDash val="solid"/>
            <a:miter lim="800000"/>
            <a:headEnd type="none" w="sm" len="sm"/>
            <a:tailEnd type="none" w="sm" len="sm"/>
          </a:ln>
        </p:spPr>
      </p:cxnSp>
      <p:pic>
        <p:nvPicPr>
          <p:cNvPr id="36" name="Google Shape;36;p5"/>
          <p:cNvPicPr preferRelativeResize="0"/>
          <p:nvPr/>
        </p:nvPicPr>
        <p:blipFill>
          <a:blip r:embed="rId5">
            <a:alphaModFix/>
          </a:blip>
          <a:stretch>
            <a:fillRect/>
          </a:stretch>
        </p:blipFill>
        <p:spPr>
          <a:xfrm>
            <a:off x="323850" y="6169603"/>
            <a:ext cx="1476374" cy="461350"/>
          </a:xfrm>
          <a:prstGeom prst="rect">
            <a:avLst/>
          </a:prstGeom>
          <a:noFill/>
          <a:ln>
            <a:noFill/>
          </a:ln>
        </p:spPr>
      </p:pic>
      <p:sp>
        <p:nvSpPr>
          <p:cNvPr id="37" name="Google Shape;37;p5"/>
          <p:cNvSpPr txBox="1"/>
          <p:nvPr/>
        </p:nvSpPr>
        <p:spPr>
          <a:xfrm>
            <a:off x="8759131" y="2497938"/>
            <a:ext cx="2012100" cy="18621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Font typeface="Arial"/>
              <a:buNone/>
            </a:pPr>
            <a:r>
              <a:rPr lang="en-US" sz="4800" b="1">
                <a:solidFill>
                  <a:srgbClr val="00002F"/>
                </a:solidFill>
              </a:rPr>
              <a:t>04</a:t>
            </a:r>
            <a:endParaRPr sz="4800" b="1">
              <a:solidFill>
                <a:srgbClr val="00002F"/>
              </a:solidFill>
              <a:latin typeface="Arial"/>
              <a:ea typeface="Arial"/>
              <a:cs typeface="Arial"/>
              <a:sym typeface="Arial"/>
            </a:endParaRPr>
          </a:p>
        </p:txBody>
      </p:sp>
      <p:sp>
        <p:nvSpPr>
          <p:cNvPr id="38" name="Google Shape;38;p5"/>
          <p:cNvSpPr/>
          <p:nvPr/>
        </p:nvSpPr>
        <p:spPr>
          <a:xfrm>
            <a:off x="8759126" y="3193950"/>
            <a:ext cx="2514900" cy="469800"/>
          </a:xfrm>
          <a:prstGeom prst="rect">
            <a:avLst/>
          </a:prstGeom>
          <a:solidFill>
            <a:schemeClr val="lt1">
              <a:alpha val="80000"/>
            </a:schemeClr>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2000">
                <a:solidFill>
                  <a:srgbClr val="00002F"/>
                </a:solidFill>
              </a:rPr>
              <a:t>       기대 효과</a:t>
            </a:r>
            <a:endParaRPr sz="2000">
              <a:solidFill>
                <a:srgbClr val="00002F"/>
              </a:solidFill>
              <a:latin typeface="Arial"/>
              <a:ea typeface="Arial"/>
              <a:cs typeface="Arial"/>
              <a:sym typeface="Arial"/>
            </a:endParaRPr>
          </a:p>
        </p:txBody>
      </p:sp>
      <p:pic>
        <p:nvPicPr>
          <p:cNvPr id="4" name="음성 001">
            <a:hlinkClick r:id="" action="ppaction://media"/>
            <a:extLst>
              <a:ext uri="{FF2B5EF4-FFF2-40B4-BE49-F238E27FC236}">
                <a16:creationId xmlns:a16="http://schemas.microsoft.com/office/drawing/2014/main" id="{AB5F7347-CE9A-498A-82DF-C6A3DE22B48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5791200" y="3124200"/>
            <a:ext cx="609600" cy="609600"/>
          </a:xfrm>
          <a:prstGeom prst="rect">
            <a:avLst/>
          </a:prstGeom>
        </p:spPr>
      </p:pic>
    </p:spTree>
  </p:cSld>
  <p:clrMapOvr>
    <a:masterClrMapping/>
  </p:clrMapOvr>
  <p:transition spd="slow" advClick="0" advTm="450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55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2"/>
        <p:cNvGrpSpPr/>
        <p:nvPr/>
      </p:nvGrpSpPr>
      <p:grpSpPr>
        <a:xfrm>
          <a:off x="0" y="0"/>
          <a:ext cx="0" cy="0"/>
          <a:chOff x="0" y="0"/>
          <a:chExt cx="0" cy="0"/>
        </a:xfrm>
      </p:grpSpPr>
      <p:pic>
        <p:nvPicPr>
          <p:cNvPr id="43" name="Google Shape;43;p6"/>
          <p:cNvPicPr preferRelativeResize="0"/>
          <p:nvPr/>
        </p:nvPicPr>
        <p:blipFill>
          <a:blip r:embed="rId5">
            <a:alphaModFix/>
          </a:blip>
          <a:stretch>
            <a:fillRect/>
          </a:stretch>
        </p:blipFill>
        <p:spPr>
          <a:xfrm>
            <a:off x="323850" y="6169603"/>
            <a:ext cx="1476374" cy="461350"/>
          </a:xfrm>
          <a:prstGeom prst="rect">
            <a:avLst/>
          </a:prstGeom>
          <a:noFill/>
          <a:ln>
            <a:noFill/>
          </a:ln>
        </p:spPr>
      </p:pic>
      <p:pic>
        <p:nvPicPr>
          <p:cNvPr id="44" name="Google Shape;44;p6"/>
          <p:cNvPicPr preferRelativeResize="0"/>
          <p:nvPr/>
        </p:nvPicPr>
        <p:blipFill>
          <a:blip r:embed="rId6">
            <a:alphaModFix/>
          </a:blip>
          <a:stretch>
            <a:fillRect/>
          </a:stretch>
        </p:blipFill>
        <p:spPr>
          <a:xfrm>
            <a:off x="1471549" y="827738"/>
            <a:ext cx="9248899" cy="5202525"/>
          </a:xfrm>
          <a:prstGeom prst="rect">
            <a:avLst/>
          </a:prstGeom>
          <a:noFill/>
          <a:ln>
            <a:noFill/>
          </a:ln>
        </p:spPr>
      </p:pic>
      <p:pic>
        <p:nvPicPr>
          <p:cNvPr id="45" name="Google Shape;45;p6"/>
          <p:cNvPicPr preferRelativeResize="0"/>
          <p:nvPr/>
        </p:nvPicPr>
        <p:blipFill>
          <a:blip r:embed="rId7">
            <a:alphaModFix/>
          </a:blip>
          <a:stretch>
            <a:fillRect/>
          </a:stretch>
        </p:blipFill>
        <p:spPr>
          <a:xfrm>
            <a:off x="1411100" y="770825"/>
            <a:ext cx="2022600" cy="1904775"/>
          </a:xfrm>
          <a:prstGeom prst="rect">
            <a:avLst/>
          </a:prstGeom>
          <a:noFill/>
          <a:ln>
            <a:noFill/>
          </a:ln>
        </p:spPr>
      </p:pic>
      <p:pic>
        <p:nvPicPr>
          <p:cNvPr id="46" name="Google Shape;46;p6"/>
          <p:cNvPicPr preferRelativeResize="0"/>
          <p:nvPr/>
        </p:nvPicPr>
        <p:blipFill>
          <a:blip r:embed="rId7">
            <a:alphaModFix/>
          </a:blip>
          <a:stretch>
            <a:fillRect/>
          </a:stretch>
        </p:blipFill>
        <p:spPr>
          <a:xfrm rot="5400000">
            <a:off x="8801375" y="829750"/>
            <a:ext cx="2022600" cy="1904775"/>
          </a:xfrm>
          <a:prstGeom prst="rect">
            <a:avLst/>
          </a:prstGeom>
          <a:noFill/>
          <a:ln>
            <a:noFill/>
          </a:ln>
        </p:spPr>
      </p:pic>
      <p:pic>
        <p:nvPicPr>
          <p:cNvPr id="47" name="Google Shape;47;p6"/>
          <p:cNvPicPr preferRelativeResize="0"/>
          <p:nvPr/>
        </p:nvPicPr>
        <p:blipFill>
          <a:blip r:embed="rId7">
            <a:alphaModFix/>
          </a:blip>
          <a:stretch>
            <a:fillRect/>
          </a:stretch>
        </p:blipFill>
        <p:spPr>
          <a:xfrm rot="-5400000">
            <a:off x="1352175" y="4130175"/>
            <a:ext cx="2022600" cy="1904775"/>
          </a:xfrm>
          <a:prstGeom prst="rect">
            <a:avLst/>
          </a:prstGeom>
          <a:noFill/>
          <a:ln>
            <a:noFill/>
          </a:ln>
        </p:spPr>
      </p:pic>
      <p:pic>
        <p:nvPicPr>
          <p:cNvPr id="48" name="Google Shape;48;p6"/>
          <p:cNvPicPr preferRelativeResize="0"/>
          <p:nvPr/>
        </p:nvPicPr>
        <p:blipFill>
          <a:blip r:embed="rId8">
            <a:alphaModFix/>
          </a:blip>
          <a:stretch>
            <a:fillRect/>
          </a:stretch>
        </p:blipFill>
        <p:spPr>
          <a:xfrm>
            <a:off x="9015463" y="4563400"/>
            <a:ext cx="1704975" cy="1466850"/>
          </a:xfrm>
          <a:prstGeom prst="rect">
            <a:avLst/>
          </a:prstGeom>
          <a:noFill/>
          <a:ln>
            <a:noFill/>
          </a:ln>
        </p:spPr>
      </p:pic>
      <p:pic>
        <p:nvPicPr>
          <p:cNvPr id="3" name="33">
            <a:hlinkClick r:id="" action="ppaction://media"/>
            <a:extLst>
              <a:ext uri="{FF2B5EF4-FFF2-40B4-BE49-F238E27FC236}">
                <a16:creationId xmlns:a16="http://schemas.microsoft.com/office/drawing/2014/main" id="{B3762EDD-14C4-4050-9ECF-3D685AC3FCDC}"/>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5791200" y="3124200"/>
            <a:ext cx="609600" cy="609600"/>
          </a:xfrm>
          <a:prstGeom prst="rect">
            <a:avLst/>
          </a:prstGeom>
        </p:spPr>
      </p:pic>
    </p:spTree>
  </p:cSld>
  <p:clrMapOvr>
    <a:masterClrMapping/>
  </p:clrMapOvr>
  <p:transition spd="slow" advClick="0" advTm="1200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92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2"/>
        <p:cNvGrpSpPr/>
        <p:nvPr/>
      </p:nvGrpSpPr>
      <p:grpSpPr>
        <a:xfrm>
          <a:off x="0" y="0"/>
          <a:ext cx="0" cy="0"/>
          <a:chOff x="0" y="0"/>
          <a:chExt cx="0" cy="0"/>
        </a:xfrm>
      </p:grpSpPr>
      <p:pic>
        <p:nvPicPr>
          <p:cNvPr id="53" name="Google Shape;53;p7"/>
          <p:cNvPicPr preferRelativeResize="0"/>
          <p:nvPr/>
        </p:nvPicPr>
        <p:blipFill>
          <a:blip r:embed="rId5">
            <a:alphaModFix/>
          </a:blip>
          <a:stretch>
            <a:fillRect/>
          </a:stretch>
        </p:blipFill>
        <p:spPr>
          <a:xfrm>
            <a:off x="323850" y="6169603"/>
            <a:ext cx="1476374" cy="461350"/>
          </a:xfrm>
          <a:prstGeom prst="rect">
            <a:avLst/>
          </a:prstGeom>
          <a:noFill/>
          <a:ln>
            <a:noFill/>
          </a:ln>
        </p:spPr>
      </p:pic>
      <p:pic>
        <p:nvPicPr>
          <p:cNvPr id="54" name="Google Shape;54;p7"/>
          <p:cNvPicPr preferRelativeResize="0"/>
          <p:nvPr/>
        </p:nvPicPr>
        <p:blipFill>
          <a:blip r:embed="rId6">
            <a:alphaModFix/>
          </a:blip>
          <a:stretch>
            <a:fillRect/>
          </a:stretch>
        </p:blipFill>
        <p:spPr>
          <a:xfrm>
            <a:off x="6912584" y="900100"/>
            <a:ext cx="5003400" cy="4686500"/>
          </a:xfrm>
          <a:prstGeom prst="rect">
            <a:avLst/>
          </a:prstGeom>
          <a:noFill/>
          <a:ln>
            <a:noFill/>
          </a:ln>
        </p:spPr>
      </p:pic>
      <p:sp>
        <p:nvSpPr>
          <p:cNvPr id="55" name="Google Shape;55;p7"/>
          <p:cNvSpPr txBox="1"/>
          <p:nvPr/>
        </p:nvSpPr>
        <p:spPr>
          <a:xfrm>
            <a:off x="1136074" y="3103400"/>
            <a:ext cx="6483925" cy="85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600"/>
              <a:t>왜 점자 교육 기기가 필요한가?</a:t>
            </a:r>
            <a:endParaRPr sz="3600"/>
          </a:p>
        </p:txBody>
      </p:sp>
      <p:pic>
        <p:nvPicPr>
          <p:cNvPr id="2" name="4">
            <a:hlinkClick r:id="" action="ppaction://media"/>
            <a:extLst>
              <a:ext uri="{FF2B5EF4-FFF2-40B4-BE49-F238E27FC236}">
                <a16:creationId xmlns:a16="http://schemas.microsoft.com/office/drawing/2014/main" id="{696F9BE9-0F59-42B1-9137-36B2EBF2C575}"/>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5791200" y="3124200"/>
            <a:ext cx="609600" cy="609600"/>
          </a:xfrm>
          <a:prstGeom prst="rect">
            <a:avLst/>
          </a:prstGeom>
        </p:spPr>
      </p:pic>
    </p:spTree>
  </p:cSld>
  <p:clrMapOvr>
    <a:masterClrMapping/>
  </p:clrMapOvr>
  <p:transition spd="slow" advClick="0" advTm="450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48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pic>
        <p:nvPicPr>
          <p:cNvPr id="60" name="Google Shape;60;p8"/>
          <p:cNvPicPr preferRelativeResize="0"/>
          <p:nvPr/>
        </p:nvPicPr>
        <p:blipFill>
          <a:blip r:embed="rId5">
            <a:alphaModFix/>
          </a:blip>
          <a:stretch>
            <a:fillRect/>
          </a:stretch>
        </p:blipFill>
        <p:spPr>
          <a:xfrm>
            <a:off x="1143775" y="2174052"/>
            <a:ext cx="9904449" cy="2100075"/>
          </a:xfrm>
          <a:prstGeom prst="rect">
            <a:avLst/>
          </a:prstGeom>
          <a:noFill/>
          <a:ln>
            <a:noFill/>
          </a:ln>
        </p:spPr>
      </p:pic>
      <p:pic>
        <p:nvPicPr>
          <p:cNvPr id="61" name="Google Shape;61;p8"/>
          <p:cNvPicPr preferRelativeResize="0"/>
          <p:nvPr/>
        </p:nvPicPr>
        <p:blipFill>
          <a:blip r:embed="rId6">
            <a:alphaModFix/>
          </a:blip>
          <a:stretch>
            <a:fillRect/>
          </a:stretch>
        </p:blipFill>
        <p:spPr>
          <a:xfrm>
            <a:off x="323850" y="6169603"/>
            <a:ext cx="1476374" cy="461350"/>
          </a:xfrm>
          <a:prstGeom prst="rect">
            <a:avLst/>
          </a:prstGeom>
          <a:noFill/>
          <a:ln>
            <a:noFill/>
          </a:ln>
        </p:spPr>
      </p:pic>
      <p:sp>
        <p:nvSpPr>
          <p:cNvPr id="62" name="Google Shape;62;p8"/>
          <p:cNvSpPr txBox="1"/>
          <p:nvPr/>
        </p:nvSpPr>
        <p:spPr>
          <a:xfrm>
            <a:off x="1026525" y="437400"/>
            <a:ext cx="1579200" cy="5847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3200">
                <a:solidFill>
                  <a:srgbClr val="00002F"/>
                </a:solidFill>
              </a:rPr>
              <a:t>개요</a:t>
            </a:r>
            <a:endParaRPr sz="3200">
              <a:solidFill>
                <a:srgbClr val="00002F"/>
              </a:solidFill>
              <a:latin typeface="Arial"/>
              <a:ea typeface="Arial"/>
              <a:cs typeface="Arial"/>
              <a:sym typeface="Arial"/>
            </a:endParaRPr>
          </a:p>
        </p:txBody>
      </p:sp>
      <p:sp>
        <p:nvSpPr>
          <p:cNvPr id="63" name="Google Shape;63;p8"/>
          <p:cNvSpPr txBox="1"/>
          <p:nvPr/>
        </p:nvSpPr>
        <p:spPr>
          <a:xfrm>
            <a:off x="455532" y="498947"/>
            <a:ext cx="614400" cy="4617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400">
                <a:solidFill>
                  <a:srgbClr val="00002F"/>
                </a:solidFill>
                <a:latin typeface="Arial"/>
                <a:ea typeface="Arial"/>
                <a:cs typeface="Arial"/>
                <a:sym typeface="Arial"/>
              </a:rPr>
              <a:t>01.</a:t>
            </a:r>
            <a:endParaRPr sz="2400">
              <a:solidFill>
                <a:srgbClr val="00002F"/>
              </a:solidFill>
              <a:latin typeface="Arial"/>
              <a:ea typeface="Arial"/>
              <a:cs typeface="Arial"/>
              <a:sym typeface="Arial"/>
            </a:endParaRPr>
          </a:p>
        </p:txBody>
      </p:sp>
      <p:pic>
        <p:nvPicPr>
          <p:cNvPr id="2" name="5">
            <a:hlinkClick r:id="" action="ppaction://media"/>
            <a:extLst>
              <a:ext uri="{FF2B5EF4-FFF2-40B4-BE49-F238E27FC236}">
                <a16:creationId xmlns:a16="http://schemas.microsoft.com/office/drawing/2014/main" id="{55E8FFDD-EDF2-418A-BD3C-DBA3052F8BB3}"/>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884920" y="4917065"/>
            <a:ext cx="609600" cy="609600"/>
          </a:xfrm>
          <a:prstGeom prst="rect">
            <a:avLst/>
          </a:prstGeom>
        </p:spPr>
      </p:pic>
    </p:spTree>
  </p:cSld>
  <p:clrMapOvr>
    <a:masterClrMapping/>
  </p:clrMapOvr>
  <p:transition spd="slow" advClick="0" advTm="1150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168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pic>
        <p:nvPicPr>
          <p:cNvPr id="69" name="Google Shape;69;p9"/>
          <p:cNvPicPr preferRelativeResize="0"/>
          <p:nvPr/>
        </p:nvPicPr>
        <p:blipFill>
          <a:blip r:embed="rId5">
            <a:alphaModFix/>
          </a:blip>
          <a:stretch>
            <a:fillRect/>
          </a:stretch>
        </p:blipFill>
        <p:spPr>
          <a:xfrm>
            <a:off x="389826" y="1823175"/>
            <a:ext cx="5815823" cy="3545350"/>
          </a:xfrm>
          <a:prstGeom prst="rect">
            <a:avLst/>
          </a:prstGeom>
          <a:noFill/>
          <a:ln>
            <a:noFill/>
          </a:ln>
          <a:effectLst>
            <a:outerShdw blurRad="57150" dist="19050" dir="5400000" algn="bl" rotWithShape="0">
              <a:srgbClr val="000000">
                <a:alpha val="50000"/>
              </a:srgbClr>
            </a:outerShdw>
          </a:effectLst>
        </p:spPr>
      </p:pic>
      <p:pic>
        <p:nvPicPr>
          <p:cNvPr id="70" name="Google Shape;70;p9"/>
          <p:cNvPicPr preferRelativeResize="0"/>
          <p:nvPr/>
        </p:nvPicPr>
        <p:blipFill>
          <a:blip r:embed="rId6">
            <a:alphaModFix/>
          </a:blip>
          <a:stretch>
            <a:fillRect/>
          </a:stretch>
        </p:blipFill>
        <p:spPr>
          <a:xfrm>
            <a:off x="323850" y="6169603"/>
            <a:ext cx="1476374" cy="461350"/>
          </a:xfrm>
          <a:prstGeom prst="rect">
            <a:avLst/>
          </a:prstGeom>
          <a:noFill/>
          <a:ln>
            <a:noFill/>
          </a:ln>
        </p:spPr>
      </p:pic>
      <p:sp>
        <p:nvSpPr>
          <p:cNvPr id="71" name="Google Shape;71;p9"/>
          <p:cNvSpPr/>
          <p:nvPr/>
        </p:nvSpPr>
        <p:spPr>
          <a:xfrm rot="10800000">
            <a:off x="7078350" y="3520725"/>
            <a:ext cx="116700" cy="201000"/>
          </a:xfrm>
          <a:prstGeom prst="upArrow">
            <a:avLst>
              <a:gd name="adj1" fmla="val 50000"/>
              <a:gd name="adj2" fmla="val 50000"/>
            </a:avLst>
          </a:prstGeom>
          <a:solidFill>
            <a:srgbClr val="FF0000"/>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9"/>
          <p:cNvSpPr txBox="1"/>
          <p:nvPr/>
        </p:nvSpPr>
        <p:spPr>
          <a:xfrm>
            <a:off x="7160075" y="3218575"/>
            <a:ext cx="525000" cy="35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100" b="1">
                <a:solidFill>
                  <a:srgbClr val="FF0000"/>
                </a:solidFill>
              </a:rPr>
              <a:t>+340</a:t>
            </a:r>
            <a:endParaRPr sz="1100" b="1">
              <a:solidFill>
                <a:srgbClr val="FF0000"/>
              </a:solidFill>
            </a:endParaRPr>
          </a:p>
        </p:txBody>
      </p:sp>
      <p:sp>
        <p:nvSpPr>
          <p:cNvPr id="73" name="Google Shape;73;p9"/>
          <p:cNvSpPr txBox="1"/>
          <p:nvPr/>
        </p:nvSpPr>
        <p:spPr>
          <a:xfrm>
            <a:off x="7160075" y="3764600"/>
            <a:ext cx="525000" cy="259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100" b="1">
                <a:solidFill>
                  <a:srgbClr val="FF0000"/>
                </a:solidFill>
              </a:rPr>
              <a:t>+522</a:t>
            </a:r>
            <a:endParaRPr sz="1100" b="1">
              <a:solidFill>
                <a:srgbClr val="FF0000"/>
              </a:solidFill>
            </a:endParaRPr>
          </a:p>
        </p:txBody>
      </p:sp>
      <p:sp>
        <p:nvSpPr>
          <p:cNvPr id="74" name="Google Shape;74;p9"/>
          <p:cNvSpPr txBox="1"/>
          <p:nvPr/>
        </p:nvSpPr>
        <p:spPr>
          <a:xfrm>
            <a:off x="7186025" y="4305150"/>
            <a:ext cx="473100" cy="259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100" b="1">
                <a:solidFill>
                  <a:srgbClr val="FF0000"/>
                </a:solidFill>
              </a:rPr>
              <a:t>+16</a:t>
            </a:r>
            <a:endParaRPr sz="1100" b="1">
              <a:solidFill>
                <a:srgbClr val="FF0000"/>
              </a:solidFill>
            </a:endParaRPr>
          </a:p>
        </p:txBody>
      </p:sp>
      <p:sp>
        <p:nvSpPr>
          <p:cNvPr id="75" name="Google Shape;75;p9"/>
          <p:cNvSpPr txBox="1"/>
          <p:nvPr/>
        </p:nvSpPr>
        <p:spPr>
          <a:xfrm>
            <a:off x="7195050" y="4845700"/>
            <a:ext cx="614400" cy="259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100" b="1">
                <a:solidFill>
                  <a:srgbClr val="FF0000"/>
                </a:solidFill>
              </a:rPr>
              <a:t>+1,165</a:t>
            </a:r>
            <a:endParaRPr sz="1100" b="1">
              <a:solidFill>
                <a:srgbClr val="FF0000"/>
              </a:solidFill>
            </a:endParaRPr>
          </a:p>
        </p:txBody>
      </p:sp>
      <p:sp>
        <p:nvSpPr>
          <p:cNvPr id="76" name="Google Shape;76;p9"/>
          <p:cNvSpPr txBox="1"/>
          <p:nvPr/>
        </p:nvSpPr>
        <p:spPr>
          <a:xfrm>
            <a:off x="1026525" y="437400"/>
            <a:ext cx="1579200" cy="5847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endParaRPr sz="3200">
              <a:solidFill>
                <a:srgbClr val="00002F"/>
              </a:solidFill>
              <a:latin typeface="Arial"/>
              <a:ea typeface="Arial"/>
              <a:cs typeface="Arial"/>
              <a:sym typeface="Arial"/>
            </a:endParaRPr>
          </a:p>
        </p:txBody>
      </p:sp>
      <p:sp>
        <p:nvSpPr>
          <p:cNvPr id="77" name="Google Shape;77;p9"/>
          <p:cNvSpPr txBox="1"/>
          <p:nvPr/>
        </p:nvSpPr>
        <p:spPr>
          <a:xfrm>
            <a:off x="455532" y="498947"/>
            <a:ext cx="614400" cy="461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2F"/>
              </a:solidFill>
              <a:latin typeface="Arial"/>
              <a:ea typeface="Arial"/>
              <a:cs typeface="Arial"/>
              <a:sym typeface="Arial"/>
            </a:endParaRPr>
          </a:p>
        </p:txBody>
      </p:sp>
      <p:sp>
        <p:nvSpPr>
          <p:cNvPr id="78" name="Google Shape;78;p9"/>
          <p:cNvSpPr/>
          <p:nvPr/>
        </p:nvSpPr>
        <p:spPr>
          <a:xfrm rot="10800000">
            <a:off x="7078350" y="4063975"/>
            <a:ext cx="116700" cy="201000"/>
          </a:xfrm>
          <a:prstGeom prst="upArrow">
            <a:avLst>
              <a:gd name="adj1" fmla="val 50000"/>
              <a:gd name="adj2" fmla="val 50000"/>
            </a:avLst>
          </a:prstGeom>
          <a:solidFill>
            <a:srgbClr val="FF0000"/>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9"/>
          <p:cNvSpPr/>
          <p:nvPr/>
        </p:nvSpPr>
        <p:spPr>
          <a:xfrm rot="10800000">
            <a:off x="7078350" y="4607225"/>
            <a:ext cx="116700" cy="201000"/>
          </a:xfrm>
          <a:prstGeom prst="upArrow">
            <a:avLst>
              <a:gd name="adj1" fmla="val 50000"/>
              <a:gd name="adj2" fmla="val 50000"/>
            </a:avLst>
          </a:prstGeom>
          <a:solidFill>
            <a:srgbClr val="FF0000"/>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 name="Google Shape;80;p9"/>
          <p:cNvGrpSpPr/>
          <p:nvPr/>
        </p:nvGrpSpPr>
        <p:grpSpPr>
          <a:xfrm>
            <a:off x="6755049" y="1473663"/>
            <a:ext cx="4378500" cy="4965775"/>
            <a:chOff x="1519924" y="1203825"/>
            <a:chExt cx="4378500" cy="4965775"/>
          </a:xfrm>
        </p:grpSpPr>
        <p:pic>
          <p:nvPicPr>
            <p:cNvPr id="81" name="Google Shape;81;p9"/>
            <p:cNvPicPr preferRelativeResize="0"/>
            <p:nvPr/>
          </p:nvPicPr>
          <p:blipFill>
            <a:blip r:embed="rId7">
              <a:alphaModFix/>
            </a:blip>
            <a:stretch>
              <a:fillRect/>
            </a:stretch>
          </p:blipFill>
          <p:spPr>
            <a:xfrm>
              <a:off x="1533070" y="1203825"/>
              <a:ext cx="4352059" cy="4965775"/>
            </a:xfrm>
            <a:prstGeom prst="rect">
              <a:avLst/>
            </a:prstGeom>
            <a:noFill/>
            <a:ln>
              <a:noFill/>
            </a:ln>
            <a:effectLst>
              <a:outerShdw blurRad="57150" dist="19050" dir="5400000" algn="bl" rotWithShape="0">
                <a:srgbClr val="000000">
                  <a:alpha val="50000"/>
                </a:srgbClr>
              </a:outerShdw>
            </a:effectLst>
          </p:spPr>
        </p:pic>
        <p:sp>
          <p:nvSpPr>
            <p:cNvPr id="82" name="Google Shape;82;p9"/>
            <p:cNvSpPr/>
            <p:nvPr/>
          </p:nvSpPr>
          <p:spPr>
            <a:xfrm>
              <a:off x="1519924" y="1998628"/>
              <a:ext cx="4378500" cy="232200"/>
            </a:xfrm>
            <a:prstGeom prst="roundRect">
              <a:avLst>
                <a:gd name="adj" fmla="val 16667"/>
              </a:avLst>
            </a:prstGeom>
            <a:noFill/>
            <a:ln w="19050" cap="flat" cmpd="sng">
              <a:solidFill>
                <a:srgbClr val="FF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9"/>
            <p:cNvSpPr/>
            <p:nvPr/>
          </p:nvSpPr>
          <p:spPr>
            <a:xfrm>
              <a:off x="1519924" y="4950606"/>
              <a:ext cx="4378500" cy="701700"/>
            </a:xfrm>
            <a:prstGeom prst="roundRect">
              <a:avLst>
                <a:gd name="adj" fmla="val 16667"/>
              </a:avLst>
            </a:prstGeom>
            <a:noFill/>
            <a:ln w="19050" cap="flat" cmpd="sng">
              <a:solidFill>
                <a:srgbClr val="FF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84" name="Google Shape;84;p9"/>
          <p:cNvPicPr preferRelativeResize="0"/>
          <p:nvPr/>
        </p:nvPicPr>
        <p:blipFill>
          <a:blip r:embed="rId8">
            <a:alphaModFix/>
          </a:blip>
          <a:stretch>
            <a:fillRect/>
          </a:stretch>
        </p:blipFill>
        <p:spPr>
          <a:xfrm>
            <a:off x="8171825" y="3178800"/>
            <a:ext cx="3445974" cy="1742200"/>
          </a:xfrm>
          <a:prstGeom prst="rect">
            <a:avLst/>
          </a:prstGeom>
          <a:noFill/>
          <a:ln>
            <a:noFill/>
          </a:ln>
          <a:effectLst>
            <a:outerShdw blurRad="57150" dist="19050" dir="5400000" algn="bl" rotWithShape="0">
              <a:srgbClr val="000000">
                <a:alpha val="50000"/>
              </a:srgbClr>
            </a:outerShdw>
          </a:effectLst>
        </p:spPr>
      </p:pic>
      <p:sp>
        <p:nvSpPr>
          <p:cNvPr id="85" name="Google Shape;85;p9"/>
          <p:cNvSpPr/>
          <p:nvPr/>
        </p:nvSpPr>
        <p:spPr>
          <a:xfrm>
            <a:off x="4476050" y="2470250"/>
            <a:ext cx="471000" cy="2251200"/>
          </a:xfrm>
          <a:prstGeom prst="downArrow">
            <a:avLst>
              <a:gd name="adj1" fmla="val 50000"/>
              <a:gd name="adj2" fmla="val 50000"/>
            </a:avLst>
          </a:prstGeom>
          <a:solidFill>
            <a:schemeClr val="lt2"/>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6">
            <a:hlinkClick r:id="" action="ppaction://media"/>
            <a:extLst>
              <a:ext uri="{FF2B5EF4-FFF2-40B4-BE49-F238E27FC236}">
                <a16:creationId xmlns:a16="http://schemas.microsoft.com/office/drawing/2014/main" id="{3AFFCE50-D005-4903-9F52-9DC3D57CCD88}"/>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5791200" y="3124200"/>
            <a:ext cx="609600" cy="609600"/>
          </a:xfrm>
          <a:prstGeom prst="rect">
            <a:avLst/>
          </a:prstGeom>
        </p:spPr>
      </p:pic>
    </p:spTree>
  </p:cSld>
  <p:clrMapOvr>
    <a:masterClrMapping/>
  </p:clrMapOvr>
  <p:transition spd="slow" advClick="0" advTm="850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26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10"/>
          <p:cNvSpPr txBox="1"/>
          <p:nvPr/>
        </p:nvSpPr>
        <p:spPr>
          <a:xfrm>
            <a:off x="4000500" y="2472875"/>
            <a:ext cx="1390500" cy="7695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4400">
                <a:solidFill>
                  <a:srgbClr val="00002F"/>
                </a:solidFill>
                <a:latin typeface="Arial"/>
                <a:ea typeface="Arial"/>
                <a:cs typeface="Arial"/>
                <a:sym typeface="Arial"/>
              </a:rPr>
              <a:t>0</a:t>
            </a:r>
            <a:r>
              <a:rPr lang="en-US" sz="4400">
                <a:solidFill>
                  <a:srgbClr val="00002F"/>
                </a:solidFill>
              </a:rPr>
              <a:t>2</a:t>
            </a:r>
            <a:endParaRPr sz="4400">
              <a:solidFill>
                <a:srgbClr val="00002F"/>
              </a:solidFill>
              <a:latin typeface="Arial"/>
              <a:ea typeface="Arial"/>
              <a:cs typeface="Arial"/>
              <a:sym typeface="Arial"/>
            </a:endParaRPr>
          </a:p>
        </p:txBody>
      </p:sp>
      <p:sp>
        <p:nvSpPr>
          <p:cNvPr id="91" name="Google Shape;91;p10"/>
          <p:cNvSpPr/>
          <p:nvPr/>
        </p:nvSpPr>
        <p:spPr>
          <a:xfrm>
            <a:off x="4000499" y="3169741"/>
            <a:ext cx="4200000" cy="473400"/>
          </a:xfrm>
          <a:prstGeom prst="rect">
            <a:avLst/>
          </a:prstGeom>
          <a:solidFill>
            <a:srgbClr val="8DBABD"/>
          </a:solidFill>
          <a:ln w="12700" cap="flat" cmpd="sng">
            <a:solidFill>
              <a:srgbClr val="8DBABD"/>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a:solidFill>
                  <a:schemeClr val="lt1"/>
                </a:solidFill>
                <a:latin typeface="+mj-ea"/>
                <a:ea typeface="+mj-ea"/>
              </a:rPr>
              <a:t>목표</a:t>
            </a:r>
            <a:endParaRPr sz="1800" b="1">
              <a:solidFill>
                <a:schemeClr val="lt1"/>
              </a:solidFill>
              <a:latin typeface="+mj-ea"/>
              <a:ea typeface="+mj-ea"/>
              <a:cs typeface="Arial"/>
              <a:sym typeface="Arial"/>
            </a:endParaRPr>
          </a:p>
        </p:txBody>
      </p:sp>
      <p:pic>
        <p:nvPicPr>
          <p:cNvPr id="92" name="Google Shape;92;p10"/>
          <p:cNvPicPr preferRelativeResize="0"/>
          <p:nvPr/>
        </p:nvPicPr>
        <p:blipFill>
          <a:blip r:embed="rId3">
            <a:alphaModFix/>
          </a:blip>
          <a:stretch>
            <a:fillRect/>
          </a:stretch>
        </p:blipFill>
        <p:spPr>
          <a:xfrm>
            <a:off x="323850" y="6169603"/>
            <a:ext cx="1476374" cy="461350"/>
          </a:xfrm>
          <a:prstGeom prst="rect">
            <a:avLst/>
          </a:prstGeom>
          <a:noFill/>
          <a:ln>
            <a:noFill/>
          </a:ln>
        </p:spPr>
      </p:pic>
    </p:spTree>
  </p:cSld>
  <p:clrMapOvr>
    <a:masterClrMapping/>
  </p:clrMapOvr>
  <p:transition spd="slow" advClick="0" advTm="1000"/>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pic>
        <p:nvPicPr>
          <p:cNvPr id="97" name="Google Shape;97;p11"/>
          <p:cNvPicPr preferRelativeResize="0"/>
          <p:nvPr/>
        </p:nvPicPr>
        <p:blipFill>
          <a:blip r:embed="rId5">
            <a:alphaModFix/>
          </a:blip>
          <a:stretch>
            <a:fillRect/>
          </a:stretch>
        </p:blipFill>
        <p:spPr>
          <a:xfrm>
            <a:off x="323850" y="6169603"/>
            <a:ext cx="1476374" cy="461350"/>
          </a:xfrm>
          <a:prstGeom prst="rect">
            <a:avLst/>
          </a:prstGeom>
          <a:noFill/>
          <a:ln>
            <a:noFill/>
          </a:ln>
        </p:spPr>
      </p:pic>
      <p:pic>
        <p:nvPicPr>
          <p:cNvPr id="98" name="Google Shape;98;p11"/>
          <p:cNvPicPr preferRelativeResize="0"/>
          <p:nvPr/>
        </p:nvPicPr>
        <p:blipFill>
          <a:blip r:embed="rId6">
            <a:alphaModFix/>
          </a:blip>
          <a:stretch>
            <a:fillRect/>
          </a:stretch>
        </p:blipFill>
        <p:spPr>
          <a:xfrm>
            <a:off x="1283389" y="1681755"/>
            <a:ext cx="4507811" cy="3327145"/>
          </a:xfrm>
          <a:prstGeom prst="rect">
            <a:avLst/>
          </a:prstGeom>
          <a:noFill/>
          <a:ln>
            <a:noFill/>
          </a:ln>
        </p:spPr>
      </p:pic>
      <p:pic>
        <p:nvPicPr>
          <p:cNvPr id="100" name="Google Shape;100;p11"/>
          <p:cNvPicPr preferRelativeResize="0"/>
          <p:nvPr/>
        </p:nvPicPr>
        <p:blipFill>
          <a:blip r:embed="rId7">
            <a:alphaModFix/>
          </a:blip>
          <a:stretch>
            <a:fillRect/>
          </a:stretch>
        </p:blipFill>
        <p:spPr>
          <a:xfrm>
            <a:off x="7441623" y="1512347"/>
            <a:ext cx="2800350" cy="1927377"/>
          </a:xfrm>
          <a:prstGeom prst="rect">
            <a:avLst/>
          </a:prstGeom>
          <a:noFill/>
          <a:ln>
            <a:noFill/>
          </a:ln>
        </p:spPr>
      </p:pic>
      <p:pic>
        <p:nvPicPr>
          <p:cNvPr id="101" name="Google Shape;101;p11"/>
          <p:cNvPicPr preferRelativeResize="0"/>
          <p:nvPr/>
        </p:nvPicPr>
        <p:blipFill>
          <a:blip r:embed="rId8">
            <a:alphaModFix/>
          </a:blip>
          <a:stretch>
            <a:fillRect/>
          </a:stretch>
        </p:blipFill>
        <p:spPr>
          <a:xfrm>
            <a:off x="6774986" y="3804940"/>
            <a:ext cx="4133625" cy="1210975"/>
          </a:xfrm>
          <a:prstGeom prst="rect">
            <a:avLst/>
          </a:prstGeom>
          <a:noFill/>
          <a:ln>
            <a:noFill/>
          </a:ln>
        </p:spPr>
      </p:pic>
      <p:pic>
        <p:nvPicPr>
          <p:cNvPr id="2" name="8">
            <a:hlinkClick r:id="" action="ppaction://media"/>
            <a:extLst>
              <a:ext uri="{FF2B5EF4-FFF2-40B4-BE49-F238E27FC236}">
                <a16:creationId xmlns:a16="http://schemas.microsoft.com/office/drawing/2014/main" id="{DE01AEB7-6342-4C02-AD5C-E1071FB5A4D7}"/>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5791200" y="3124200"/>
            <a:ext cx="609600" cy="609600"/>
          </a:xfrm>
          <a:prstGeom prst="rect">
            <a:avLst/>
          </a:prstGeom>
        </p:spPr>
      </p:pic>
      <p:pic>
        <p:nvPicPr>
          <p:cNvPr id="99" name="Google Shape;99;p11"/>
          <p:cNvPicPr preferRelativeResize="0"/>
          <p:nvPr/>
        </p:nvPicPr>
        <p:blipFill>
          <a:blip r:embed="rId10">
            <a:alphaModFix/>
          </a:blip>
          <a:stretch>
            <a:fillRect/>
          </a:stretch>
        </p:blipFill>
        <p:spPr>
          <a:xfrm>
            <a:off x="7197782" y="4650759"/>
            <a:ext cx="3377507" cy="91905"/>
          </a:xfrm>
          <a:prstGeom prst="rect">
            <a:avLst/>
          </a:prstGeom>
          <a:noFill/>
          <a:ln>
            <a:noFill/>
          </a:ln>
        </p:spPr>
      </p:pic>
    </p:spTree>
  </p:cSld>
  <p:clrMapOvr>
    <a:masterClrMapping/>
  </p:clrMapOvr>
  <p:transition spd="slow" advClick="0" advTm="2250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217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pic>
        <p:nvPicPr>
          <p:cNvPr id="107" name="Google Shape;107;p12"/>
          <p:cNvPicPr preferRelativeResize="0"/>
          <p:nvPr/>
        </p:nvPicPr>
        <p:blipFill>
          <a:blip r:embed="rId7">
            <a:alphaModFix/>
          </a:blip>
          <a:stretch>
            <a:fillRect/>
          </a:stretch>
        </p:blipFill>
        <p:spPr>
          <a:xfrm>
            <a:off x="3095431" y="1195700"/>
            <a:ext cx="3381375" cy="990600"/>
          </a:xfrm>
          <a:prstGeom prst="rect">
            <a:avLst/>
          </a:prstGeom>
          <a:noFill/>
          <a:ln>
            <a:noFill/>
          </a:ln>
        </p:spPr>
      </p:pic>
      <p:pic>
        <p:nvPicPr>
          <p:cNvPr id="108" name="Google Shape;108;p12"/>
          <p:cNvPicPr preferRelativeResize="0"/>
          <p:nvPr/>
        </p:nvPicPr>
        <p:blipFill>
          <a:blip r:embed="rId8">
            <a:alphaModFix/>
          </a:blip>
          <a:stretch>
            <a:fillRect/>
          </a:stretch>
        </p:blipFill>
        <p:spPr>
          <a:xfrm>
            <a:off x="640111" y="2956099"/>
            <a:ext cx="3557917" cy="1498357"/>
          </a:xfrm>
          <a:prstGeom prst="rect">
            <a:avLst/>
          </a:prstGeom>
          <a:noFill/>
          <a:ln>
            <a:noFill/>
          </a:ln>
        </p:spPr>
      </p:pic>
      <p:sp>
        <p:nvSpPr>
          <p:cNvPr id="109" name="Google Shape;109;p12"/>
          <p:cNvSpPr/>
          <p:nvPr/>
        </p:nvSpPr>
        <p:spPr>
          <a:xfrm>
            <a:off x="4262400" y="3358464"/>
            <a:ext cx="712838" cy="693626"/>
          </a:xfrm>
          <a:prstGeom prst="mathPlus">
            <a:avLst>
              <a:gd name="adj1" fmla="val 23520"/>
            </a:avLst>
          </a:prstGeom>
          <a:solidFill>
            <a:srgbClr val="0070C0"/>
          </a:solidFill>
          <a:ln w="9525" cap="flat" cmpd="sng">
            <a:solidFill>
              <a:srgbClr val="0070C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0" name="Google Shape;110;p12"/>
          <p:cNvPicPr preferRelativeResize="0"/>
          <p:nvPr/>
        </p:nvPicPr>
        <p:blipFill>
          <a:blip r:embed="rId9">
            <a:alphaModFix/>
          </a:blip>
          <a:stretch>
            <a:fillRect/>
          </a:stretch>
        </p:blipFill>
        <p:spPr>
          <a:xfrm>
            <a:off x="743105" y="1129712"/>
            <a:ext cx="1990337" cy="1127528"/>
          </a:xfrm>
          <a:prstGeom prst="rect">
            <a:avLst/>
          </a:prstGeom>
          <a:noFill/>
          <a:ln>
            <a:noFill/>
          </a:ln>
        </p:spPr>
      </p:pic>
      <p:pic>
        <p:nvPicPr>
          <p:cNvPr id="111" name="Google Shape;111;p12"/>
          <p:cNvPicPr preferRelativeResize="0"/>
          <p:nvPr/>
        </p:nvPicPr>
        <p:blipFill>
          <a:blip r:embed="rId10">
            <a:alphaModFix/>
          </a:blip>
          <a:stretch>
            <a:fillRect/>
          </a:stretch>
        </p:blipFill>
        <p:spPr>
          <a:xfrm>
            <a:off x="5064968" y="2308212"/>
            <a:ext cx="1411838" cy="2794130"/>
          </a:xfrm>
          <a:prstGeom prst="rect">
            <a:avLst/>
          </a:prstGeom>
          <a:noFill/>
          <a:ln>
            <a:noFill/>
          </a:ln>
        </p:spPr>
      </p:pic>
      <p:pic>
        <p:nvPicPr>
          <p:cNvPr id="2" name="9">
            <a:hlinkClick r:id="" action="ppaction://media"/>
            <a:extLst>
              <a:ext uri="{FF2B5EF4-FFF2-40B4-BE49-F238E27FC236}">
                <a16:creationId xmlns:a16="http://schemas.microsoft.com/office/drawing/2014/main" id="{9F8D1029-A890-48E4-9473-21AE1F20C88D}"/>
              </a:ext>
            </a:extLst>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10728960" y="5425440"/>
            <a:ext cx="609600" cy="609600"/>
          </a:xfrm>
          <a:prstGeom prst="rect">
            <a:avLst/>
          </a:prstGeom>
        </p:spPr>
      </p:pic>
      <p:pic>
        <p:nvPicPr>
          <p:cNvPr id="8" name="Google Shape;99;p11">
            <a:extLst>
              <a:ext uri="{FF2B5EF4-FFF2-40B4-BE49-F238E27FC236}">
                <a16:creationId xmlns:a16="http://schemas.microsoft.com/office/drawing/2014/main" id="{DD6BF4E8-33F0-4A50-82FF-0DF47F01961C}"/>
              </a:ext>
            </a:extLst>
          </p:cNvPr>
          <p:cNvPicPr preferRelativeResize="0"/>
          <p:nvPr/>
        </p:nvPicPr>
        <p:blipFill>
          <a:blip r:embed="rId12">
            <a:alphaModFix/>
          </a:blip>
          <a:stretch>
            <a:fillRect/>
          </a:stretch>
        </p:blipFill>
        <p:spPr>
          <a:xfrm>
            <a:off x="3145019" y="1912830"/>
            <a:ext cx="3377507" cy="91905"/>
          </a:xfrm>
          <a:prstGeom prst="rect">
            <a:avLst/>
          </a:prstGeom>
          <a:noFill/>
          <a:ln>
            <a:noFill/>
          </a:ln>
        </p:spPr>
      </p:pic>
      <p:pic>
        <p:nvPicPr>
          <p:cNvPr id="3" name="KakaoTalk_Video_20190314_1920_27_953">
            <a:hlinkClick r:id="" action="ppaction://media"/>
            <a:extLst>
              <a:ext uri="{FF2B5EF4-FFF2-40B4-BE49-F238E27FC236}">
                <a16:creationId xmlns:a16="http://schemas.microsoft.com/office/drawing/2014/main" id="{9BA414C7-A285-450F-87CC-09BE06BA861A}"/>
              </a:ext>
            </a:extLst>
          </p:cNvPr>
          <p:cNvPicPr>
            <a:picLocks noChangeAspect="1"/>
          </p:cNvPicPr>
          <p:nvPr>
            <a:videoFile r:link="rId4"/>
            <p:extLst>
              <p:ext uri="{DAA4B4D4-6D71-4841-9C94-3DE7FCFB9230}">
                <p14:media xmlns:p14="http://schemas.microsoft.com/office/powerpoint/2010/main" r:embed="rId3"/>
              </p:ext>
            </p:extLst>
          </p:nvPr>
        </p:nvPicPr>
        <p:blipFill>
          <a:blip r:embed="rId13"/>
          <a:stretch>
            <a:fillRect/>
          </a:stretch>
        </p:blipFill>
        <p:spPr>
          <a:xfrm>
            <a:off x="7042119" y="2433611"/>
            <a:ext cx="4525010" cy="2543331"/>
          </a:xfrm>
          <a:prstGeom prst="rect">
            <a:avLst/>
          </a:prstGeom>
        </p:spPr>
      </p:pic>
    </p:spTree>
  </p:cSld>
  <p:clrMapOvr>
    <a:masterClrMapping/>
  </p:clrMapOvr>
  <p:transition spd="slow" advClick="0" advTm="3160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2392" fill="hold"/>
                                        <p:tgtEl>
                                          <p:spTgt spid="2"/>
                                        </p:tgtEl>
                                      </p:cBhvr>
                                    </p:cmd>
                                  </p:childTnLst>
                                </p:cTn>
                              </p:par>
                              <p:par>
                                <p:cTn id="7" presetID="1" presetClass="mediacall" presetSubtype="0" fill="hold" nodeType="withEffect">
                                  <p:stCondLst>
                                    <p:cond delay="0"/>
                                  </p:stCondLst>
                                  <p:childTnLst>
                                    <p:cmd type="call" cmd="playFrom(0.0)">
                                      <p:cBhvr>
                                        <p:cTn id="8" dur="479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9" fill="hold" display="0">
                  <p:stCondLst>
                    <p:cond delay="indefinite"/>
                  </p:stCondLst>
                  <p:endCondLst>
                    <p:cond evt="onStopAudio" delay="0">
                      <p:tgtEl>
                        <p:sldTgt/>
                      </p:tgtEl>
                    </p:cond>
                  </p:endCondLst>
                </p:cTn>
                <p:tgtEl>
                  <p:spTgt spid="2"/>
                </p:tgtEl>
              </p:cMediaNode>
            </p:audio>
            <p:video>
              <p:cMediaNode vol="80000">
                <p:cTn id="10" repeatCount="indefinite" fill="remove" display="0">
                  <p:stCondLst>
                    <p:cond delay="indefinite"/>
                  </p:stCondLst>
                </p:cTn>
                <p:tgtEl>
                  <p:spTgt spid="3"/>
                </p:tgtEl>
              </p:cMediaNode>
            </p:video>
            <p:seq concurrent="1" nextAc="seek">
              <p:cTn id="11" restart="whenNotActive" fill="hold" evtFilter="cancelBubble" nodeType="interactiveSeq">
                <p:stCondLst>
                  <p:cond evt="onClick" delay="0">
                    <p:tgtEl>
                      <p:spTgt spid="3"/>
                    </p:tgtEl>
                  </p:cond>
                </p:stCondLst>
                <p:endSync evt="end" delay="0">
                  <p:rtn val="all"/>
                </p:endSync>
                <p:childTnLst>
                  <p:par>
                    <p:cTn id="12" fill="hold">
                      <p:stCondLst>
                        <p:cond delay="0"/>
                      </p:stCondLst>
                      <p:childTnLst>
                        <p:par>
                          <p:cTn id="13" fill="hold">
                            <p:stCondLst>
                              <p:cond delay="0"/>
                            </p:stCondLst>
                            <p:childTnLst>
                              <p:par>
                                <p:cTn id="14" presetID="2" presetClass="mediacall" presetSubtype="0" fill="hold" nodeType="withEffect">
                                  <p:stCondLst>
                                    <p:cond delay="0"/>
                                  </p:stCondLst>
                                  <p:childTnLst>
                                    <p:cmd type="call" cmd="togglePause">
                                      <p:cBhvr>
                                        <p:cTn id="15"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theme/theme1.xml><?xml version="1.0" encoding="utf-8"?>
<a:theme xmlns:a="http://schemas.openxmlformats.org/drawingml/2006/main" name="1_Office 테마">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250</TotalTime>
  <Words>512</Words>
  <Application>Microsoft Office PowerPoint</Application>
  <PresentationFormat>와이드스크린</PresentationFormat>
  <Paragraphs>84</Paragraphs>
  <Slides>17</Slides>
  <Notes>17</Notes>
  <HiddenSlides>0</HiddenSlides>
  <MMClips>17</MMClips>
  <ScaleCrop>false</ScaleCrop>
  <HeadingPairs>
    <vt:vector size="6" baseType="variant">
      <vt:variant>
        <vt:lpstr>사용한 글꼴</vt:lpstr>
      </vt:variant>
      <vt:variant>
        <vt:i4>2</vt:i4>
      </vt:variant>
      <vt:variant>
        <vt:lpstr>테마</vt:lpstr>
      </vt:variant>
      <vt:variant>
        <vt:i4>1</vt:i4>
      </vt:variant>
      <vt:variant>
        <vt:lpstr>슬라이드 제목</vt:lpstr>
      </vt:variant>
      <vt:variant>
        <vt:i4>17</vt:i4>
      </vt:variant>
    </vt:vector>
  </HeadingPairs>
  <TitlesOfParts>
    <vt:vector size="20" baseType="lpstr">
      <vt:lpstr>Malgun Gothic</vt:lpstr>
      <vt:lpstr>Arial</vt:lpstr>
      <vt:lpstr>1_Office 테마</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cp:lastModifiedBy>(소프트웨어학부)김윤성</cp:lastModifiedBy>
  <cp:revision>24</cp:revision>
  <dcterms:modified xsi:type="dcterms:W3CDTF">2019-03-14T13:30:41Z</dcterms:modified>
</cp:coreProperties>
</file>